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modernComment_101_4EFEC958.xml" ContentType="application/vnd.ms-powerpoint.comments+xml"/>
  <Override PartName="/ppt/comments/modernComment_100_77927BB7.xml" ContentType="application/vnd.ms-powerpoint.comments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sldIdLst>
    <p:sldId id="257" r:id="rId5"/>
    <p:sldId id="256" r:id="rId6"/>
  </p:sldIdLst>
  <p:sldSz cx="384048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E8B7A0F-6F99-D865-C1A8-109469B6BC0C}" name="Mitchell Bailey" initials="MB" userId="S::mbailey1@neomed.edu::3174396b-2f74-42d0-ad4c-6cfdb96805fa" providerId="AD"/>
  <p188:author id="{00DCBA44-5DAF-2B07-7D4F-4E5D29EE330E}" name="Yena Kong" initials="YK" userId="S::ykong@neomed.edu::987eb589-1041-42c2-bd30-ad16074191ea" providerId="AD"/>
  <p188:author id="{57B1359F-0D7C-3CF8-B942-4A5F4A5B87EC}" name="Shahabeddin Yazdanpanah" initials="SY" userId="S::syazdanpanah@neomed.edu::8b74e508-a93d-40ff-beed-3f324d9a808d" providerId="AD"/>
  <p188:author id="{958385B2-33F1-88DD-5FBB-702082CD592B}" name="Meredith Farrell" initials="MF" userId="S::mfarrell@neomed.edu::a5ebed03-286d-449a-8b87-b0c81d323979" providerId="AD"/>
  <p188:author id="{3689E6BF-3162-93AC-0BE1-491910A6DC8A}" name="Adam Grden" initials="AG" userId="S::agrden@neomed.edu::0d411f57-ccc1-4bde-a15e-c5b39905a2c5" providerId="AD"/>
  <p188:author id="{7771E1FC-5D14-82D4-39FC-DDF46A11EF58}" name="Michael DiSabato" initials="MD" userId="S::mdisabato@neomed.edu::ec000d82-3e42-49af-8c43-12792181978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EA5798-9AB2-92F4-EF70-56F2B5453E7A}" v="2" dt="2025-09-25T13:22:14.026"/>
    <p1510:client id="{2BC393F5-4187-D44E-8381-F82D8BE30CF3}" v="1" dt="2025-09-25T14:28:12.572"/>
    <p1510:client id="{2E750A99-8904-4C7D-9497-BA92C4C5CD78}" v="2" dt="2025-09-24T22:55:47.702"/>
    <p1510:client id="{36494F9E-03C9-BEA6-E64B-BED48A0FCC74}" v="97" dt="2025-09-25T15:16:42.673"/>
    <p1510:client id="{47C92E92-7E3E-4D61-A6D8-6387BF132D5A}" v="91" dt="2025-09-24T22:22:42.267"/>
    <p1510:client id="{746AE098-92A3-3543-36C2-7CFC198F32DF}" v="108" dt="2025-09-25T13:41:57.900"/>
    <p1510:client id="{8DB32917-C839-C5D3-1C9E-2C0ADC5FB74B}" v="2" dt="2025-09-25T14:26:35.955"/>
    <p1510:client id="{9B9F8540-F7D6-B06A-A0E1-F9E9408F0EE2}" v="3" dt="2025-09-25T17:55:29.741"/>
    <p1510:client id="{D6077378-0092-D597-8144-F6197D37D845}" v="2" dt="2025-09-25T13:46:11.818"/>
    <p1510:client id="{EDA30B37-6FBB-F205-56FE-D0EEB7265EA5}" v="42" dt="2025-09-25T15:18:23.890"/>
    <p1510:client id="{F8BEAE77-8FC3-DE9F-3ECF-421C99FF67AE}" v="41" dt="2025-09-24T23:11:49.3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97"/>
    <p:restoredTop sz="94640"/>
  </p:normalViewPr>
  <p:slideViewPr>
    <p:cSldViewPr snapToGrid="0">
      <p:cViewPr varScale="1">
        <p:scale>
          <a:sx n="23" d="100"/>
          <a:sy n="23" d="100"/>
        </p:scale>
        <p:origin x="2280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omments/modernComment_100_77927BB7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81DE3114-80E1-4A56-9824-8F5D3A4CEE36}" authorId="{57B1359F-0D7C-3CF8-B942-4A5F4A5B87EC}" created="2025-09-25T13:22:14.026">
    <pc:sldMkLst xmlns:pc="http://schemas.microsoft.com/office/powerpoint/2013/main/command">
      <pc:docMk/>
      <pc:sldMk cId="2006088631" sldId="256"/>
    </pc:sldMkLst>
    <p188:txBody>
      <a:bodyPr/>
      <a:lstStyle/>
      <a:p>
        <a:r>
          <a:rPr lang="en-US"/>
          <a:t>I think we should take posters from last year (like I could upload mine, Abby could do her groups', etc.) and remove all wording so that we have different designs available for students to start with. These should be pre-sized as well! So that when people start to fill them with words, they don't have to worry about re-sizing later.</a:t>
        </a:r>
      </a:p>
    </p188:txBody>
    <p188:extLst>
      <p:ext xmlns:p="http://schemas.openxmlformats.org/presentationml/2006/main" uri="{57CB4572-C831-44C2-8A1C-0ADB6CCDFE69}">
        <p223:reactions xmlns:p223="http://schemas.microsoft.com/office/powerpoint/2022/03/main">
          <p223:rxn type="👍">
            <p223:instance time="2025-09-25T13:39:05.301" authorId="{5E8B7A0F-6F99-D865-C1A8-109469B6BC0C}"/>
            <p223:instance time="2025-09-25T17:52:56.614" authorId="{3689E6BF-3162-93AC-0BE1-491910A6DC8A}"/>
          </p223:rxn>
        </p223:reactions>
      </p:ext>
    </p188:extLst>
  </p188:cm>
  <p188:cm id="{220B826B-ACF4-42BF-A56D-8DD7C19925E5}" authorId="{00DCBA44-5DAF-2B07-7D4F-4E5D29EE330E}" created="2025-09-25T14:26:35.955">
    <pc:sldMkLst xmlns:pc="http://schemas.microsoft.com/office/powerpoint/2013/main/command">
      <pc:docMk/>
      <pc:sldMk cId="2006088631" sldId="256"/>
    </pc:sldMkLst>
    <p188:txBody>
      <a:bodyPr/>
      <a:lstStyle/>
      <a:p>
        <a:r>
          <a:rPr lang="en-US"/>
          <a:t>I like Shahab's idea of having pre-sized sections in the poster because I feel like that was the greatest struggle in building the poster to make sure that all the necessary components properly fit and were clear/not blurry.</a:t>
        </a:r>
      </a:p>
    </p188:txBody>
  </p188:cm>
</p188:cmLst>
</file>

<file path=ppt/comments/modernComment_101_4EFEC958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F81C7DF6-73D2-4D44-B47A-2A719EFC6FCF}" authorId="{7771E1FC-5D14-82D4-39FC-DDF46A11EF58}" status="resolved" created="2025-09-24T22:55:47.702" complete="100000">
    <pc:sldMkLst xmlns:pc="http://schemas.microsoft.com/office/powerpoint/2013/main/command">
      <pc:docMk/>
      <pc:sldMk cId="1325320536" sldId="257"/>
    </pc:sldMkLst>
    <p188:txBody>
      <a:bodyPr/>
      <a:lstStyle/>
      <a:p>
        <a:r>
          <a:rPr lang="en-US"/>
          <a:t>PDF format and 42W x 36H matches what we did last year! At a later time we can decide email vs dropbox vs other method of submission. </a:t>
        </a:r>
      </a:p>
    </p188:txBody>
    <p188:extLst>
      <p:ext xmlns:p="http://schemas.openxmlformats.org/presentationml/2006/main" uri="{57CB4572-C831-44C2-8A1C-0ADB6CCDFE69}">
        <p223:reactions xmlns:p223="http://schemas.microsoft.com/office/powerpoint/2022/03/main">
          <p223:rxn type="👍">
            <p223:instance time="2025-09-25T15:13:29.752" authorId="{5E8B7A0F-6F99-D865-C1A8-109469B6BC0C}"/>
          </p223:rxn>
        </p223:reactions>
      </p:ext>
    </p188:extLst>
  </p188:cm>
  <p188:cm id="{6E3A2FE2-3A54-4E3C-ABFD-1A9177C2A3FC}" authorId="{958385B2-33F1-88DD-5FBB-702082CD592B}" status="resolved" created="2025-09-25T13:46:11.818" complete="100000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1325320536" sldId="257"/>
      <ac:spMk id="10" creationId="{F4F3255F-ECE2-F455-D5FA-97717D75167A}"/>
    </ac:deMkLst>
    <p188:replyLst>
      <p188:reply id="{C3B0FC84-3100-4112-A761-BF770757F104}" authorId="{5E8B7A0F-6F99-D865-C1A8-109469B6BC0C}" created="2025-09-25T15:13:19.877">
        <p188:txBody>
          <a:bodyPr/>
          <a:lstStyle/>
          <a:p>
            <a:r>
              <a:rPr lang="en-US"/>
              <a:t>We will most likely use DropBox again</a:t>
            </a:r>
          </a:p>
        </p188:txBody>
      </p188:reply>
    </p188:replyLst>
    <p188:txBody>
      <a:bodyPr/>
      <a:lstStyle/>
      <a:p>
        <a:r>
          <a:rPr lang="en-US"/>
          <a:t>maybe just insert the email address here to submit to</a:t>
        </a:r>
      </a:p>
    </p188:txBody>
    <p188:extLst>
      <p:ext xmlns:p="http://schemas.openxmlformats.org/presentationml/2006/main" uri="{57CB4572-C831-44C2-8A1C-0ADB6CCDFE69}">
        <p223:reactions xmlns:p223="http://schemas.microsoft.com/office/powerpoint/2022/03/main">
          <p223:rxn type="👍">
            <p223:instance time="2025-09-25T15:13:22.189" authorId="{5E8B7A0F-6F99-D865-C1A8-109469B6BC0C}"/>
          </p223:rxn>
        </p223:reactions>
      </p:ext>
    </p188:extLst>
  </p188:cm>
  <p188:cm id="{8E687CD9-ACAD-4172-9D64-4D231B0104B0}" authorId="{00DCBA44-5DAF-2B07-7D4F-4E5D29EE330E}" status="resolved" created="2025-09-25T14:28:12.572" complete="100000">
    <pc:sldMkLst xmlns:pc="http://schemas.microsoft.com/office/powerpoint/2013/main/command">
      <pc:docMk/>
      <pc:sldMk cId="1325320536" sldId="257"/>
    </pc:sldMkLst>
    <p188:txBody>
      <a:bodyPr/>
      <a:lstStyle/>
      <a:p>
        <a:r>
          <a:rPr lang="en-US"/>
          <a:t>Write the due date (aka 2 weeks before competition date, which would be 4/6 if we are confirmed for the week of 4/20.)</a:t>
        </a:r>
      </a:p>
    </p188:txBody>
    <p188:extLst>
      <p:ext xmlns:p="http://schemas.openxmlformats.org/presentationml/2006/main" uri="{57CB4572-C831-44C2-8A1C-0ADB6CCDFE69}">
        <p223:reactions xmlns:p223="http://schemas.microsoft.com/office/powerpoint/2022/03/main">
          <p223:rxn type="👍">
            <p223:instance time="2025-09-25T15:13:26.486" authorId="{5E8B7A0F-6F99-D865-C1A8-109469B6BC0C}"/>
          </p223:rxn>
        </p223:reactions>
      </p:ext>
    </p188:extLst>
  </p188:cm>
  <p188:cm id="{2C05AC98-2746-4D79-AB0C-D6B71E9AE80A}" authorId="{3689E6BF-3162-93AC-0BE1-491910A6DC8A}" status="resolved" created="2025-09-25T17:55:29.741" complete="100000">
    <pc:sldMkLst xmlns:pc="http://schemas.microsoft.com/office/powerpoint/2013/main/command">
      <pc:docMk/>
      <pc:sldMk cId="1325320536" sldId="257"/>
    </pc:sldMkLst>
    <p188:txBody>
      <a:bodyPr/>
      <a:lstStyle/>
      <a:p>
        <a:r>
          <a:rPr lang="en-US"/>
          <a:t>I think it would be nice to mention somewhere that while this is a template it is not necessary to follow it exactly. </a:t>
        </a:r>
      </a:p>
    </p188:txBody>
    <p188:extLst>
      <p:ext xmlns:p="http://schemas.openxmlformats.org/presentationml/2006/main" uri="{57CB4572-C831-44C2-8A1C-0ADB6CCDFE69}">
        <p223:reactions xmlns:p223="http://schemas.microsoft.com/office/powerpoint/2022/03/main">
          <p223:rxn type="👍">
            <p223:instance time="2025-09-25T19:19:32.532" authorId="{5E8B7A0F-6F99-D865-C1A8-109469B6BC0C}"/>
          </p223:rxn>
        </p223:reactions>
      </p:ext>
    </p188:extLst>
  </p188:cm>
</p188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80360" y="5387342"/>
            <a:ext cx="32644080" cy="11460480"/>
          </a:xfrm>
        </p:spPr>
        <p:txBody>
          <a:bodyPr anchor="b"/>
          <a:lstStyle>
            <a:lvl1pPr algn="ctr">
              <a:defRPr sz="25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17289782"/>
            <a:ext cx="28803600" cy="7947658"/>
          </a:xfrm>
        </p:spPr>
        <p:txBody>
          <a:bodyPr/>
          <a:lstStyle>
            <a:lvl1pPr marL="0" indent="0" algn="ctr">
              <a:buNone/>
              <a:defRPr sz="10080"/>
            </a:lvl1pPr>
            <a:lvl2pPr marL="1920240" indent="0" algn="ctr">
              <a:buNone/>
              <a:defRPr sz="8400"/>
            </a:lvl2pPr>
            <a:lvl3pPr marL="3840480" indent="0" algn="ctr">
              <a:buNone/>
              <a:defRPr sz="7560"/>
            </a:lvl3pPr>
            <a:lvl4pPr marL="5760720" indent="0" algn="ctr">
              <a:buNone/>
              <a:defRPr sz="6720"/>
            </a:lvl4pPr>
            <a:lvl5pPr marL="7680960" indent="0" algn="ctr">
              <a:buNone/>
              <a:defRPr sz="6720"/>
            </a:lvl5pPr>
            <a:lvl6pPr marL="9601200" indent="0" algn="ctr">
              <a:buNone/>
              <a:defRPr sz="6720"/>
            </a:lvl6pPr>
            <a:lvl7pPr marL="11521440" indent="0" algn="ctr">
              <a:buNone/>
              <a:defRPr sz="6720"/>
            </a:lvl7pPr>
            <a:lvl8pPr marL="13441680" indent="0" algn="ctr">
              <a:buNone/>
              <a:defRPr sz="6720"/>
            </a:lvl8pPr>
            <a:lvl9pPr marL="15361920" indent="0" algn="ctr">
              <a:buNone/>
              <a:defRPr sz="672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247EF-3002-4A55-8D18-A289B12106CA}" type="datetimeFigureOut">
              <a:rPr lang="en-US" smtClean="0"/>
              <a:t>10/23/25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AF246-9D5A-43C1-A047-2C1217E29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917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247EF-3002-4A55-8D18-A289B12106CA}" type="datetimeFigureOut">
              <a:rPr lang="en-US" smtClean="0"/>
              <a:t>10/23/25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AF246-9D5A-43C1-A047-2C1217E29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689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483437" y="1752600"/>
            <a:ext cx="8281035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40332" y="1752600"/>
            <a:ext cx="24363045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247EF-3002-4A55-8D18-A289B12106CA}" type="datetimeFigureOut">
              <a:rPr lang="en-US" smtClean="0"/>
              <a:t>10/23/25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AF246-9D5A-43C1-A047-2C1217E29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723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247EF-3002-4A55-8D18-A289B12106CA}" type="datetimeFigureOut">
              <a:rPr lang="en-US" smtClean="0"/>
              <a:t>10/23/25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AF246-9D5A-43C1-A047-2C1217E29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598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0330" y="8206749"/>
            <a:ext cx="33124140" cy="13693138"/>
          </a:xfrm>
        </p:spPr>
        <p:txBody>
          <a:bodyPr anchor="b"/>
          <a:lstStyle>
            <a:lvl1pPr>
              <a:defRPr sz="25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20330" y="22029429"/>
            <a:ext cx="33124140" cy="7200898"/>
          </a:xfrm>
        </p:spPr>
        <p:txBody>
          <a:bodyPr/>
          <a:lstStyle>
            <a:lvl1pPr marL="0" indent="0">
              <a:buNone/>
              <a:defRPr sz="10080">
                <a:solidFill>
                  <a:schemeClr val="tx1"/>
                </a:solidFill>
              </a:defRPr>
            </a:lvl1pPr>
            <a:lvl2pPr marL="1920240" indent="0">
              <a:buNone/>
              <a:defRPr sz="8400">
                <a:solidFill>
                  <a:schemeClr val="tx1">
                    <a:tint val="75000"/>
                  </a:schemeClr>
                </a:solidFill>
              </a:defRPr>
            </a:lvl2pPr>
            <a:lvl3pPr marL="384048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3pPr>
            <a:lvl4pPr marL="57607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4pPr>
            <a:lvl5pPr marL="768096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5pPr>
            <a:lvl6pPr marL="960120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6pPr>
            <a:lvl7pPr marL="1152144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7pPr>
            <a:lvl8pPr marL="134416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8pPr>
            <a:lvl9pPr marL="153619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247EF-3002-4A55-8D18-A289B12106CA}" type="datetimeFigureOut">
              <a:rPr lang="en-US" smtClean="0"/>
              <a:t>10/23/25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AF246-9D5A-43C1-A047-2C1217E29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446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40330" y="8763000"/>
            <a:ext cx="1632204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42430" y="8763000"/>
            <a:ext cx="1632204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247EF-3002-4A55-8D18-A289B12106CA}" type="datetimeFigureOut">
              <a:rPr lang="en-US" smtClean="0"/>
              <a:t>10/23/25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AF246-9D5A-43C1-A047-2C1217E29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406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332" y="1752607"/>
            <a:ext cx="33124140" cy="636270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45336" y="8069582"/>
            <a:ext cx="16247028" cy="3954778"/>
          </a:xfr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45336" y="12024360"/>
            <a:ext cx="16247028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442432" y="8069582"/>
            <a:ext cx="16327042" cy="3954778"/>
          </a:xfr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442432" y="12024360"/>
            <a:ext cx="16327042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247EF-3002-4A55-8D18-A289B12106CA}" type="datetimeFigureOut">
              <a:rPr lang="en-US" smtClean="0"/>
              <a:t>10/23/25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AF246-9D5A-43C1-A047-2C1217E29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121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247EF-3002-4A55-8D18-A289B12106CA}" type="datetimeFigureOut">
              <a:rPr lang="en-US" smtClean="0"/>
              <a:t>10/23/25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AF246-9D5A-43C1-A047-2C1217E29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834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247EF-3002-4A55-8D18-A289B12106CA}" type="datetimeFigureOut">
              <a:rPr lang="en-US" smtClean="0"/>
              <a:t>10/23/25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AF246-9D5A-43C1-A047-2C1217E29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502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332" y="2194560"/>
            <a:ext cx="12386548" cy="7680960"/>
          </a:xfrm>
        </p:spPr>
        <p:txBody>
          <a:bodyPr anchor="b"/>
          <a:lstStyle>
            <a:lvl1pPr>
              <a:defRPr sz="134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27042" y="4739647"/>
            <a:ext cx="19442430" cy="23393400"/>
          </a:xfrm>
        </p:spPr>
        <p:txBody>
          <a:bodyPr/>
          <a:lstStyle>
            <a:lvl1pPr>
              <a:defRPr sz="13440"/>
            </a:lvl1pPr>
            <a:lvl2pPr>
              <a:defRPr sz="11760"/>
            </a:lvl2pPr>
            <a:lvl3pPr>
              <a:defRPr sz="1008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45332" y="9875520"/>
            <a:ext cx="12386548" cy="18295622"/>
          </a:xfr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247EF-3002-4A55-8D18-A289B12106CA}" type="datetimeFigureOut">
              <a:rPr lang="en-US" smtClean="0"/>
              <a:t>10/23/25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AF246-9D5A-43C1-A047-2C1217E29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28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332" y="2194560"/>
            <a:ext cx="12386548" cy="7680960"/>
          </a:xfrm>
        </p:spPr>
        <p:txBody>
          <a:bodyPr anchor="b"/>
          <a:lstStyle>
            <a:lvl1pPr>
              <a:defRPr sz="134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6327042" y="4739647"/>
            <a:ext cx="19442430" cy="23393400"/>
          </a:xfrm>
        </p:spPr>
        <p:txBody>
          <a:bodyPr anchor="t"/>
          <a:lstStyle>
            <a:lvl1pPr marL="0" indent="0">
              <a:buNone/>
              <a:defRPr sz="13440"/>
            </a:lvl1pPr>
            <a:lvl2pPr marL="1920240" indent="0">
              <a:buNone/>
              <a:defRPr sz="11760"/>
            </a:lvl2pPr>
            <a:lvl3pPr marL="3840480" indent="0">
              <a:buNone/>
              <a:defRPr sz="10080"/>
            </a:lvl3pPr>
            <a:lvl4pPr marL="5760720" indent="0">
              <a:buNone/>
              <a:defRPr sz="8400"/>
            </a:lvl4pPr>
            <a:lvl5pPr marL="7680960" indent="0">
              <a:buNone/>
              <a:defRPr sz="8400"/>
            </a:lvl5pPr>
            <a:lvl6pPr marL="9601200" indent="0">
              <a:buNone/>
              <a:defRPr sz="8400"/>
            </a:lvl6pPr>
            <a:lvl7pPr marL="11521440" indent="0">
              <a:buNone/>
              <a:defRPr sz="8400"/>
            </a:lvl7pPr>
            <a:lvl8pPr marL="13441680" indent="0">
              <a:buNone/>
              <a:defRPr sz="8400"/>
            </a:lvl8pPr>
            <a:lvl9pPr marL="15361920" indent="0">
              <a:buNone/>
              <a:defRPr sz="84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45332" y="9875520"/>
            <a:ext cx="12386548" cy="18295622"/>
          </a:xfr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247EF-3002-4A55-8D18-A289B12106CA}" type="datetimeFigureOut">
              <a:rPr lang="en-US" smtClean="0"/>
              <a:t>10/23/25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AF246-9D5A-43C1-A047-2C1217E29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992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40330" y="1752607"/>
            <a:ext cx="3312414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40330" y="8763000"/>
            <a:ext cx="3312414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40330" y="30510487"/>
            <a:ext cx="86410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247EF-3002-4A55-8D18-A289B12106CA}" type="datetimeFigureOut">
              <a:rPr lang="en-US" smtClean="0"/>
              <a:t>10/23/25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721590" y="30510487"/>
            <a:ext cx="129616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7123390" y="30510487"/>
            <a:ext cx="86410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AAF246-9D5A-43C1-A047-2C1217E29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696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3840480" rtl="0" eaLnBrk="1" latinLnBrk="0" hangingPunct="1">
        <a:lnSpc>
          <a:spcPct val="90000"/>
        </a:lnSpc>
        <a:spcBef>
          <a:spcPct val="0"/>
        </a:spcBef>
        <a:buNone/>
        <a:defRPr sz="184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60120" indent="-960120" algn="l" defTabSz="3840480" rtl="0" eaLnBrk="1" latinLnBrk="0" hangingPunct="1">
        <a:lnSpc>
          <a:spcPct val="90000"/>
        </a:lnSpc>
        <a:spcBef>
          <a:spcPts val="4200"/>
        </a:spcBef>
        <a:buFont typeface="Arial" panose="020B0604020202020204" pitchFamily="34" charset="0"/>
        <a:buChar char="•"/>
        <a:defRPr sz="11760" kern="1200">
          <a:solidFill>
            <a:schemeClr val="tx1"/>
          </a:solidFill>
          <a:latin typeface="+mn-lt"/>
          <a:ea typeface="+mn-ea"/>
          <a:cs typeface="+mn-cs"/>
        </a:defRPr>
      </a:lvl1pPr>
      <a:lvl2pPr marL="28803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2pPr>
      <a:lvl3pPr marL="48006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3pPr>
      <a:lvl4pPr marL="67208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1056132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24815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63220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1pPr>
      <a:lvl2pPr marL="19202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2pPr>
      <a:lvl3pPr marL="38404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768096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960120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15214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34416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53619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01_4EFEC95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microsoft.com/office/2018/10/relationships/comments" Target="../comments/modernComment_100_77927BB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81E668-A7E4-4F98-C195-8241F8F686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F4F3255F-ECE2-F455-D5FA-97717D75167A}"/>
              </a:ext>
            </a:extLst>
          </p:cNvPr>
          <p:cNvSpPr txBox="1"/>
          <p:nvPr/>
        </p:nvSpPr>
        <p:spPr>
          <a:xfrm>
            <a:off x="2968624" y="802757"/>
            <a:ext cx="32492640" cy="2225224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8000" b="1" dirty="0"/>
              <a:t>INSTRUCTIONS:</a:t>
            </a:r>
            <a:endParaRPr lang="en-US" sz="8000" b="1" dirty="0">
              <a:ea typeface="Calibri"/>
              <a:cs typeface="Calibri"/>
            </a:endParaRPr>
          </a:p>
          <a:p>
            <a:pPr marL="857250" indent="-857250">
              <a:buFont typeface="Arial,Sans-Serif" panose="020B0604020202020204" pitchFamily="34" charset="0"/>
              <a:buChar char="•"/>
            </a:pPr>
            <a:r>
              <a:rPr lang="en-US" sz="8000" b="1" dirty="0">
                <a:ea typeface="Calibri"/>
                <a:cs typeface="Calibri"/>
              </a:rPr>
              <a:t>This is just a template. If you follow the instructions, you can create the poster as you like. You do </a:t>
            </a:r>
            <a:r>
              <a:rPr lang="en-US" sz="8000" b="1" u="sng" dirty="0">
                <a:ea typeface="Calibri"/>
                <a:cs typeface="Calibri"/>
              </a:rPr>
              <a:t>not</a:t>
            </a:r>
            <a:r>
              <a:rPr lang="en-US" sz="8000" b="1" dirty="0">
                <a:ea typeface="Calibri"/>
                <a:cs typeface="Calibri"/>
              </a:rPr>
              <a:t> have to use the design of the template as it is</a:t>
            </a:r>
          </a:p>
          <a:p>
            <a:pPr marL="857250" indent="-857250">
              <a:buFont typeface="Arial,Sans-Serif" panose="020B0604020202020204" pitchFamily="34" charset="0"/>
              <a:buChar char="•"/>
            </a:pPr>
            <a:endParaRPr lang="en-US" sz="8000" b="1" dirty="0">
              <a:ea typeface="Calibri"/>
              <a:cs typeface="Calibri"/>
            </a:endParaRPr>
          </a:p>
          <a:p>
            <a:pPr marL="857250" indent="-857250">
              <a:buFont typeface="Arial,Sans-Serif" panose="020B0604020202020204" pitchFamily="34" charset="0"/>
              <a:buChar char="•"/>
            </a:pPr>
            <a:r>
              <a:rPr lang="en-US" sz="8000" b="1" dirty="0">
                <a:ea typeface="Calibri"/>
                <a:cs typeface="Calibri"/>
              </a:rPr>
              <a:t>Please maintain the correct dimensions of this slide</a:t>
            </a:r>
            <a:endParaRPr lang="en-US" sz="8000" dirty="0">
              <a:ea typeface="Calibri"/>
              <a:cs typeface="Calibri"/>
            </a:endParaRPr>
          </a:p>
          <a:p>
            <a:pPr marL="1771650" lvl="2" indent="-857250">
              <a:buFont typeface="Wingdings,Sans-Serif" panose="020B0604020202020204" pitchFamily="34" charset="0"/>
              <a:buChar char="§"/>
            </a:pPr>
            <a:r>
              <a:rPr lang="en-US" sz="8000" b="1" dirty="0">
                <a:ea typeface="Calibri"/>
                <a:cs typeface="Calibri"/>
              </a:rPr>
              <a:t>To verify: Design --&gt; Slide Size --&gt; Page Setup --&gt; Custom (</a:t>
            </a:r>
            <a:r>
              <a:rPr lang="en-US" sz="8000" b="1" u="sng" dirty="0">
                <a:ea typeface="Calibri"/>
                <a:cs typeface="Calibri"/>
              </a:rPr>
              <a:t>42Wx 36H</a:t>
            </a:r>
            <a:r>
              <a:rPr lang="en-US" sz="8000" b="1" dirty="0">
                <a:ea typeface="Calibri"/>
                <a:cs typeface="Calibri"/>
              </a:rPr>
              <a:t>)</a:t>
            </a:r>
            <a:endParaRPr lang="en-US" dirty="0"/>
          </a:p>
          <a:p>
            <a:pPr marL="857250" indent="-857250">
              <a:buFont typeface="Arial" panose="020B0604020202020204" pitchFamily="34" charset="0"/>
              <a:buChar char="•"/>
            </a:pPr>
            <a:endParaRPr lang="en-US" sz="8000" b="1" dirty="0"/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en-US" sz="8000" b="1" dirty="0" err="1"/>
              <a:t>NEOvations</a:t>
            </a:r>
            <a:r>
              <a:rPr lang="en-US" sz="8000" b="1" dirty="0"/>
              <a:t> Bench to Bedside logo and your University logo are both </a:t>
            </a:r>
            <a:r>
              <a:rPr lang="en-US" sz="8000" b="1" u="sng" dirty="0"/>
              <a:t>required</a:t>
            </a:r>
            <a:r>
              <a:rPr lang="en-US" sz="8000" b="1" dirty="0"/>
              <a:t> on the poster</a:t>
            </a:r>
            <a:endParaRPr lang="en-US" sz="8000" dirty="0">
              <a:ea typeface="Calibri"/>
              <a:cs typeface="Calibri"/>
            </a:endParaRPr>
          </a:p>
          <a:p>
            <a:pPr lvl="1"/>
            <a:endParaRPr lang="en-US" sz="8000" b="1" dirty="0">
              <a:ea typeface="Calibri"/>
              <a:cs typeface="Calibri"/>
            </a:endParaRP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en-US" sz="8000" b="1" dirty="0"/>
              <a:t>Ensure items are properly spaced</a:t>
            </a:r>
            <a:endParaRPr lang="en-US" sz="8000" b="1" dirty="0">
              <a:ea typeface="Calibri" panose="020F0502020204030204"/>
              <a:cs typeface="Calibri" panose="020F0502020204030204"/>
            </a:endParaRPr>
          </a:p>
          <a:p>
            <a:pPr marL="857250" indent="-857250">
              <a:buFont typeface="Arial" panose="020B0604020202020204" pitchFamily="34" charset="0"/>
              <a:buChar char="•"/>
            </a:pPr>
            <a:endParaRPr lang="en-US" sz="8000" b="1" dirty="0">
              <a:ea typeface="Calibri" panose="020F0502020204030204"/>
              <a:cs typeface="Calibri" panose="020F0502020204030204"/>
            </a:endParaRP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en-US" sz="8000" b="1" dirty="0">
                <a:ea typeface="Calibri" panose="020F0502020204030204"/>
                <a:cs typeface="Calibri" panose="020F0502020204030204"/>
              </a:rPr>
              <a:t>Save this slide as a PDF named ”</a:t>
            </a:r>
            <a:r>
              <a:rPr lang="en-US" sz="8000" b="1" dirty="0" err="1">
                <a:ea typeface="Calibri" panose="020F0502020204030204"/>
                <a:cs typeface="Calibri" panose="020F0502020204030204"/>
              </a:rPr>
              <a:t>YourProjectName_Poster.PDF</a:t>
            </a:r>
            <a:r>
              <a:rPr lang="en-US" sz="8000" b="1" dirty="0">
                <a:ea typeface="Calibri" panose="020F0502020204030204"/>
                <a:cs typeface="Calibri" panose="020F0502020204030204"/>
              </a:rPr>
              <a:t>"</a:t>
            </a:r>
          </a:p>
          <a:p>
            <a:endParaRPr lang="en-US" sz="8000" b="1" dirty="0">
              <a:ea typeface="Calibri" panose="020F0502020204030204"/>
              <a:cs typeface="Calibri" panose="020F0502020204030204"/>
            </a:endParaRP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en-US" sz="8000" b="1" dirty="0"/>
              <a:t>Submit the PDF</a:t>
            </a:r>
            <a:endParaRPr lang="en-US" sz="8000" b="1" dirty="0">
              <a:ea typeface="Calibri" panose="020F0502020204030204"/>
              <a:cs typeface="Calibri" panose="020F0502020204030204"/>
            </a:endParaRPr>
          </a:p>
          <a:p>
            <a:pPr marL="857250" indent="-857250">
              <a:buFont typeface="Arial" panose="020B0604020202020204" pitchFamily="34" charset="0"/>
              <a:buChar char="•"/>
            </a:pPr>
            <a:endParaRPr lang="en-US" sz="8000" b="1" u="sng" dirty="0">
              <a:ea typeface="Calibri"/>
              <a:cs typeface="Calibri"/>
            </a:endParaRP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en-US" sz="8000" b="1" u="sng" dirty="0">
                <a:ea typeface="Calibri"/>
                <a:cs typeface="Calibri"/>
              </a:rPr>
              <a:t>DUE APRIL 6, 2026. Late Submissions Will Not Be Accepted.</a:t>
            </a:r>
            <a:endParaRPr lang="en-US" sz="8000" b="1" dirty="0">
              <a:ea typeface="Calibri"/>
              <a:cs typeface="Calibri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F17F4C1-0FA0-BAED-E666-7B656CDF2923}"/>
              </a:ext>
            </a:extLst>
          </p:cNvPr>
          <p:cNvSpPr txBox="1"/>
          <p:nvPr/>
        </p:nvSpPr>
        <p:spPr>
          <a:xfrm>
            <a:off x="2214201" y="23265176"/>
            <a:ext cx="35222411" cy="621708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9900" b="1" dirty="0">
                <a:solidFill>
                  <a:srgbClr val="FF0000"/>
                </a:solidFill>
              </a:rPr>
              <a:t>!!DELETE THIS SLIDE PRIOR TO SUBMISSION!!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320536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27148EC-356A-4BDC-AE0E-EC6D3274110F}"/>
              </a:ext>
            </a:extLst>
          </p:cNvPr>
          <p:cNvSpPr/>
          <p:nvPr/>
        </p:nvSpPr>
        <p:spPr>
          <a:xfrm>
            <a:off x="9531050" y="495148"/>
            <a:ext cx="20090873" cy="343946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350"/>
              <a:t>Name of team or technology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C964172-D737-452C-B2CF-10B9BF144714}"/>
              </a:ext>
            </a:extLst>
          </p:cNvPr>
          <p:cNvSpPr txBox="1"/>
          <p:nvPr/>
        </p:nvSpPr>
        <p:spPr>
          <a:xfrm>
            <a:off x="30540756" y="1060579"/>
            <a:ext cx="7195399" cy="166199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5100" dirty="0">
                <a:solidFill>
                  <a:srgbClr val="FF0000"/>
                </a:solidFill>
              </a:rPr>
              <a:t>University Affiliate Logo Here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8BC9374-D96D-465B-B521-DFF5FD6E13EF}"/>
              </a:ext>
            </a:extLst>
          </p:cNvPr>
          <p:cNvSpPr txBox="1"/>
          <p:nvPr/>
        </p:nvSpPr>
        <p:spPr>
          <a:xfrm>
            <a:off x="16268256" y="4495894"/>
            <a:ext cx="8504037" cy="7026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966">
                <a:solidFill>
                  <a:srgbClr val="002060"/>
                </a:solidFill>
              </a:rPr>
              <a:t>Team Members and Affiliations: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0050F91-D994-46F0-BDD9-E23A5036CCF5}"/>
              </a:ext>
            </a:extLst>
          </p:cNvPr>
          <p:cNvSpPr txBox="1"/>
          <p:nvPr/>
        </p:nvSpPr>
        <p:spPr>
          <a:xfrm>
            <a:off x="2653391" y="8290307"/>
            <a:ext cx="9141110" cy="1836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666"/>
              <a:t>Clinical need addressed by your product/technology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3492AC4-E1A2-463D-86DA-7A8B97D465DC}"/>
              </a:ext>
            </a:extLst>
          </p:cNvPr>
          <p:cNvSpPr txBox="1"/>
          <p:nvPr/>
        </p:nvSpPr>
        <p:spPr>
          <a:xfrm>
            <a:off x="2653391" y="22685546"/>
            <a:ext cx="9141110" cy="27080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666"/>
              <a:t>Highlight your innovation: what care the competitors and how are you different?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BA9DA19-6752-44EC-A42D-5DB4437631A9}"/>
              </a:ext>
            </a:extLst>
          </p:cNvPr>
          <p:cNvSpPr txBox="1"/>
          <p:nvPr/>
        </p:nvSpPr>
        <p:spPr>
          <a:xfrm>
            <a:off x="16147486" y="14496056"/>
            <a:ext cx="8724431" cy="27080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666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Photograph/image of your design and/or detailed description</a:t>
            </a:r>
            <a:endParaRPr lang="en-US" sz="5666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7C17EEC-1B1E-4FBB-8527-4099B6061384}"/>
              </a:ext>
            </a:extLst>
          </p:cNvPr>
          <p:cNvSpPr txBox="1"/>
          <p:nvPr/>
        </p:nvSpPr>
        <p:spPr>
          <a:xfrm>
            <a:off x="29137102" y="8726260"/>
            <a:ext cx="9267698" cy="9642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666"/>
              <a:t>Market analysis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4D113F0-2B3C-4594-9826-56ABC8C842D2}"/>
              </a:ext>
            </a:extLst>
          </p:cNvPr>
          <p:cNvSpPr txBox="1"/>
          <p:nvPr/>
        </p:nvSpPr>
        <p:spPr>
          <a:xfrm>
            <a:off x="29621923" y="22685546"/>
            <a:ext cx="9267698" cy="96180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5650" dirty="0"/>
              <a:t>Business &amp; IP plan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211C7E8-6166-56AE-A39B-34F2CD1CE461}"/>
              </a:ext>
            </a:extLst>
          </p:cNvPr>
          <p:cNvSpPr txBox="1"/>
          <p:nvPr/>
        </p:nvSpPr>
        <p:spPr>
          <a:xfrm>
            <a:off x="29643421" y="29495250"/>
            <a:ext cx="9267698" cy="183127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5650" dirty="0">
                <a:ea typeface="Calibri"/>
                <a:cs typeface="Calibri"/>
              </a:rPr>
              <a:t>Contact Information</a:t>
            </a:r>
          </a:p>
          <a:p>
            <a:pPr marL="857250" indent="-857250">
              <a:buFont typeface="Arial"/>
              <a:buChar char="•"/>
            </a:pPr>
            <a:r>
              <a:rPr lang="en-US" sz="5650" dirty="0">
                <a:ea typeface="Calibri"/>
                <a:cs typeface="Calibri"/>
              </a:rPr>
              <a:t>Emails/LinkedIn QR Code</a:t>
            </a:r>
          </a:p>
        </p:txBody>
      </p:sp>
      <p:pic>
        <p:nvPicPr>
          <p:cNvPr id="3" name="Picture 2" descr="A white background with blue text&#10;&#10;AI-generated content may be incorrect.">
            <a:extLst>
              <a:ext uri="{FF2B5EF4-FFF2-40B4-BE49-F238E27FC236}">
                <a16:creationId xmlns:a16="http://schemas.microsoft.com/office/drawing/2014/main" id="{09D57A8F-2584-8B9E-597E-699A989AE14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33029" r="235" b="46189"/>
          <a:stretch>
            <a:fillRect/>
          </a:stretch>
        </p:blipFill>
        <p:spPr>
          <a:xfrm>
            <a:off x="1026924" y="985072"/>
            <a:ext cx="7606748" cy="2440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6088631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65FEC7E18D4D4BABE80D90C2665B58" ma:contentTypeVersion="11" ma:contentTypeDescription="Create a new document." ma:contentTypeScope="" ma:versionID="7371e32c6c992316afc7e35293693186">
  <xsd:schema xmlns:xsd="http://www.w3.org/2001/XMLSchema" xmlns:xs="http://www.w3.org/2001/XMLSchema" xmlns:p="http://schemas.microsoft.com/office/2006/metadata/properties" xmlns:ns2="1d28c7f5-3e49-4149-8be6-744bf3a9acdf" xmlns:ns3="9fe385f8-cb1b-4102-9f2c-a0daa8223b6a" targetNamespace="http://schemas.microsoft.com/office/2006/metadata/properties" ma:root="true" ma:fieldsID="0d9c51a6ec508b13314f52088de74207" ns2:_="" ns3:_="">
    <xsd:import namespace="1d28c7f5-3e49-4149-8be6-744bf3a9acdf"/>
    <xsd:import namespace="9fe385f8-cb1b-4102-9f2c-a0daa8223b6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28c7f5-3e49-4149-8be6-744bf3a9acd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39c850dc-b59f-4e18-b5f8-3cdd656847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e385f8-cb1b-4102-9f2c-a0daa8223b6a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a6a95c25-6f1f-47ea-8578-732780cc8a3b}" ma:internalName="TaxCatchAll" ma:showField="CatchAllData" ma:web="9fe385f8-cb1b-4102-9f2c-a0daa8223b6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fe385f8-cb1b-4102-9f2c-a0daa8223b6a" xsi:nil="true"/>
    <lcf76f155ced4ddcb4097134ff3c332f xmlns="1d28c7f5-3e49-4149-8be6-744bf3a9acd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B16517A-692C-4082-AC8F-9A603D0799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456DE1B-9316-4B9D-9B11-E54B712C22D5}">
  <ds:schemaRefs>
    <ds:schemaRef ds:uri="1d28c7f5-3e49-4149-8be6-744bf3a9acdf"/>
    <ds:schemaRef ds:uri="9fe385f8-cb1b-4102-9f2c-a0daa8223b6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32900D6C-A1FA-4E4E-8522-22F38F09ED8B}">
  <ds:schemaRefs>
    <ds:schemaRef ds:uri="http://www.w3.org/XML/1998/namespace"/>
    <ds:schemaRef ds:uri="http://schemas.microsoft.com/office/infopath/2007/PartnerControls"/>
    <ds:schemaRef ds:uri="http://purl.org/dc/dcmitype/"/>
    <ds:schemaRef ds:uri="http://schemas.microsoft.com/office/2006/documentManagement/types"/>
    <ds:schemaRef ds:uri="9fe385f8-cb1b-4102-9f2c-a0daa8223b6a"/>
    <ds:schemaRef ds:uri="http://schemas.openxmlformats.org/package/2006/metadata/core-properties"/>
    <ds:schemaRef ds:uri="1d28c7f5-3e49-4149-8be6-744bf3a9acdf"/>
    <ds:schemaRef ds:uri="http://schemas.microsoft.com/office/2006/metadata/properties"/>
    <ds:schemaRef ds:uri="http://purl.org/dc/terms/"/>
    <ds:schemaRef ds:uri="http://purl.org/dc/elements/1.1/"/>
  </ds:schemaRefs>
</ds:datastoreItem>
</file>

<file path=docMetadata/LabelInfo.xml><?xml version="1.0" encoding="utf-8"?>
<clbl:labelList xmlns:clbl="http://schemas.microsoft.com/office/2020/mipLabelMetadata">
  <clbl:label id="{aed15656-c70e-4893-a68c-133fc60edf36}" enabled="0" method="" siteId="{aed15656-c70e-4893-a68c-133fc60edf3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179</Words>
  <Application>Microsoft Macintosh PowerPoint</Application>
  <PresentationFormat>Custom</PresentationFormat>
  <Paragraphs>26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Arial,Sans-Serif</vt:lpstr>
      <vt:lpstr>Calibri</vt:lpstr>
      <vt:lpstr>Calibri Light</vt:lpstr>
      <vt:lpstr>Wingdings,Sans-Serif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Hope Ball</dc:creator>
  <cp:lastModifiedBy>Mitchell Bailey</cp:lastModifiedBy>
  <cp:revision>49</cp:revision>
  <dcterms:created xsi:type="dcterms:W3CDTF">2021-06-23T18:10:19Z</dcterms:created>
  <dcterms:modified xsi:type="dcterms:W3CDTF">2025-10-23T14:11:03Z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0x0101002A65FEC7E18D4D4BABE80D90C2665B58</vt:lpwstr>
  </property>
  <property fmtid="{D5CDD505-2E9C-101B-9397-08002B2CF9AE}" pid="3" name="Order">
    <vt:r8>11576200</vt:r8>
  </property>
  <property fmtid="{D5CDD505-2E9C-101B-9397-08002B2CF9AE}" pid="4" name="_ExtendedDescription">
    <vt:lpwstr/>
  </property>
  <property fmtid="{D5CDD505-2E9C-101B-9397-08002B2CF9AE}" pid="5" name="TriggerFlowInfo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ComplianceAssetId">
    <vt:lpwstr/>
  </property>
  <property fmtid="{D5CDD505-2E9C-101B-9397-08002B2CF9AE}" pid="9" name="MediaServiceImageTags">
    <vt:lpwstr/>
  </property>
</Properties>
</file>