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263" r:id="rId3"/>
    <p:sldId id="330" r:id="rId4"/>
    <p:sldId id="285" r:id="rId5"/>
    <p:sldId id="268" r:id="rId6"/>
    <p:sldId id="313" r:id="rId7"/>
    <p:sldId id="281" r:id="rId8"/>
    <p:sldId id="311" r:id="rId9"/>
    <p:sldId id="303" r:id="rId10"/>
    <p:sldId id="271" r:id="rId11"/>
    <p:sldId id="329" r:id="rId12"/>
    <p:sldId id="272" r:id="rId13"/>
    <p:sldId id="314" r:id="rId14"/>
    <p:sldId id="317" r:id="rId15"/>
    <p:sldId id="315" r:id="rId16"/>
    <p:sldId id="332" r:id="rId17"/>
    <p:sldId id="275" r:id="rId18"/>
    <p:sldId id="265" r:id="rId19"/>
    <p:sldId id="286" r:id="rId20"/>
    <p:sldId id="287" r:id="rId21"/>
    <p:sldId id="288" r:id="rId22"/>
    <p:sldId id="289" r:id="rId23"/>
    <p:sldId id="300" r:id="rId24"/>
    <p:sldId id="301" r:id="rId25"/>
    <p:sldId id="302" r:id="rId26"/>
    <p:sldId id="319" r:id="rId27"/>
    <p:sldId id="320" r:id="rId28"/>
    <p:sldId id="283" r:id="rId29"/>
    <p:sldId id="264" r:id="rId30"/>
    <p:sldId id="295" r:id="rId31"/>
    <p:sldId id="334" r:id="rId32"/>
    <p:sldId id="279" r:id="rId33"/>
    <p:sldId id="291" r:id="rId34"/>
    <p:sldId id="292" r:id="rId35"/>
    <p:sldId id="293" r:id="rId36"/>
    <p:sldId id="297" r:id="rId37"/>
    <p:sldId id="318" r:id="rId38"/>
    <p:sldId id="296" r:id="rId39"/>
    <p:sldId id="298" r:id="rId40"/>
    <p:sldId id="299" r:id="rId41"/>
    <p:sldId id="308" r:id="rId42"/>
    <p:sldId id="310" r:id="rId43"/>
    <p:sldId id="333" r:id="rId44"/>
    <p:sldId id="331" r:id="rId45"/>
    <p:sldId id="322" r:id="rId46"/>
    <p:sldId id="258" r:id="rId47"/>
    <p:sldId id="321" r:id="rId48"/>
    <p:sldId id="325" r:id="rId49"/>
    <p:sldId id="326" r:id="rId50"/>
    <p:sldId id="327" r:id="rId51"/>
    <p:sldId id="328" r:id="rId52"/>
    <p:sldId id="266" r:id="rId5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9" autoAdjust="0"/>
    <p:restoredTop sz="92005" autoAdjust="0"/>
  </p:normalViewPr>
  <p:slideViewPr>
    <p:cSldViewPr snapToGrid="0">
      <p:cViewPr varScale="1">
        <p:scale>
          <a:sx n="66" d="100"/>
          <a:sy n="66" d="100"/>
        </p:scale>
        <p:origin x="756" y="72"/>
      </p:cViewPr>
      <p:guideLst/>
    </p:cSldViewPr>
  </p:slideViewPr>
  <p:outlineViewPr>
    <p:cViewPr>
      <p:scale>
        <a:sx n="33" d="100"/>
        <a:sy n="33" d="100"/>
      </p:scale>
      <p:origin x="0" y="-31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CA281-6F35-43C4-8B7D-DD63488327FD}"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616547FF-9885-4E7D-984F-21A0CBFA5661}">
      <dgm:prSet phldrT="[Text]" custT="1"/>
      <dgm:spPr/>
      <dgm:t>
        <a:bodyPr/>
        <a:lstStyle/>
        <a:p>
          <a:r>
            <a:rPr lang="en-US" sz="2000" dirty="0"/>
            <a:t>Experimental Stage</a:t>
          </a:r>
        </a:p>
      </dgm:t>
    </dgm:pt>
    <dgm:pt modelId="{4A56ECE3-39D9-4276-BDA3-BAF1FB68067E}" type="parTrans" cxnId="{7B55F6EB-8434-487F-A353-44824734226F}">
      <dgm:prSet/>
      <dgm:spPr/>
      <dgm:t>
        <a:bodyPr/>
        <a:lstStyle/>
        <a:p>
          <a:endParaRPr lang="en-US"/>
        </a:p>
      </dgm:t>
    </dgm:pt>
    <dgm:pt modelId="{6AE8AABF-5204-40B3-AA96-94B10875AC06}" type="sibTrans" cxnId="{7B55F6EB-8434-487F-A353-44824734226F}">
      <dgm:prSet/>
      <dgm:spPr/>
      <dgm:t>
        <a:bodyPr/>
        <a:lstStyle/>
        <a:p>
          <a:endParaRPr lang="en-US" dirty="0"/>
        </a:p>
      </dgm:t>
    </dgm:pt>
    <dgm:pt modelId="{9356496E-16B5-43FA-802D-5A79EE6DEEB2}">
      <dgm:prSet phldrT="[Text]" custT="1"/>
      <dgm:spPr/>
      <dgm:t>
        <a:bodyPr/>
        <a:lstStyle/>
        <a:p>
          <a:r>
            <a:rPr lang="en-US" sz="2000" dirty="0"/>
            <a:t>Social Stage</a:t>
          </a:r>
        </a:p>
      </dgm:t>
    </dgm:pt>
    <dgm:pt modelId="{466765D9-0DC5-4609-A997-19EDD754C4B4}" type="parTrans" cxnId="{64BC0693-A793-483D-A76E-4CDB39281FA1}">
      <dgm:prSet/>
      <dgm:spPr/>
      <dgm:t>
        <a:bodyPr/>
        <a:lstStyle/>
        <a:p>
          <a:endParaRPr lang="en-US"/>
        </a:p>
      </dgm:t>
    </dgm:pt>
    <dgm:pt modelId="{D1C1C646-6481-41CC-8E4B-52CC4E4339E3}" type="sibTrans" cxnId="{64BC0693-A793-483D-A76E-4CDB39281FA1}">
      <dgm:prSet/>
      <dgm:spPr/>
      <dgm:t>
        <a:bodyPr/>
        <a:lstStyle/>
        <a:p>
          <a:endParaRPr lang="en-US" dirty="0"/>
        </a:p>
      </dgm:t>
    </dgm:pt>
    <dgm:pt modelId="{559E230B-3EDD-4BF6-A045-34DB196E4D81}">
      <dgm:prSet phldrT="[Text]" custT="1"/>
      <dgm:spPr/>
      <dgm:t>
        <a:bodyPr/>
        <a:lstStyle/>
        <a:p>
          <a:r>
            <a:rPr lang="en-US" sz="2000" dirty="0"/>
            <a:t>Risky Stage</a:t>
          </a:r>
        </a:p>
      </dgm:t>
    </dgm:pt>
    <dgm:pt modelId="{01DB87A0-7904-4A1B-96E2-A785A9442A92}" type="parTrans" cxnId="{602153D0-372E-47AF-8A76-FE33DCAA25BE}">
      <dgm:prSet/>
      <dgm:spPr/>
      <dgm:t>
        <a:bodyPr/>
        <a:lstStyle/>
        <a:p>
          <a:endParaRPr lang="en-US"/>
        </a:p>
      </dgm:t>
    </dgm:pt>
    <dgm:pt modelId="{CA2D3C82-630B-4BF7-BF0E-D8C3D367A4C8}" type="sibTrans" cxnId="{602153D0-372E-47AF-8A76-FE33DCAA25BE}">
      <dgm:prSet/>
      <dgm:spPr/>
      <dgm:t>
        <a:bodyPr/>
        <a:lstStyle/>
        <a:p>
          <a:endParaRPr lang="en-US" dirty="0"/>
        </a:p>
      </dgm:t>
    </dgm:pt>
    <dgm:pt modelId="{7FA798A1-D56A-4982-B374-C25C5C08A92D}">
      <dgm:prSet phldrT="[Text]" custT="1"/>
      <dgm:spPr/>
      <dgm:t>
        <a:bodyPr/>
        <a:lstStyle/>
        <a:p>
          <a:r>
            <a:rPr lang="en-US" sz="2000" dirty="0"/>
            <a:t>Instrumental Stage</a:t>
          </a:r>
        </a:p>
      </dgm:t>
    </dgm:pt>
    <dgm:pt modelId="{DC525D28-02DA-4AD1-A89E-F6C87931D3AE}" type="parTrans" cxnId="{0C40B9B5-96A1-4254-A09F-8BF764C37426}">
      <dgm:prSet/>
      <dgm:spPr/>
      <dgm:t>
        <a:bodyPr/>
        <a:lstStyle/>
        <a:p>
          <a:endParaRPr lang="en-US"/>
        </a:p>
      </dgm:t>
    </dgm:pt>
    <dgm:pt modelId="{6E9CAC98-AA75-43BE-8B0D-1C8E682B8C61}" type="sibTrans" cxnId="{0C40B9B5-96A1-4254-A09F-8BF764C37426}">
      <dgm:prSet/>
      <dgm:spPr/>
      <dgm:t>
        <a:bodyPr/>
        <a:lstStyle/>
        <a:p>
          <a:endParaRPr lang="en-US" dirty="0"/>
        </a:p>
      </dgm:t>
    </dgm:pt>
    <dgm:pt modelId="{C7FFC7C7-FC40-479A-9B29-AC075EEFA822}">
      <dgm:prSet phldrT="[Text]" custT="1"/>
      <dgm:spPr/>
      <dgm:t>
        <a:bodyPr/>
        <a:lstStyle/>
        <a:p>
          <a:r>
            <a:rPr lang="en-US" sz="2000" dirty="0"/>
            <a:t>Compulsive Stage</a:t>
          </a:r>
        </a:p>
      </dgm:t>
    </dgm:pt>
    <dgm:pt modelId="{BF6A726C-B702-4DCA-A79A-AE4D34299065}" type="parTrans" cxnId="{C87D842C-F2CD-4DC5-B312-25B0FFFB90B2}">
      <dgm:prSet/>
      <dgm:spPr/>
      <dgm:t>
        <a:bodyPr/>
        <a:lstStyle/>
        <a:p>
          <a:endParaRPr lang="en-US"/>
        </a:p>
      </dgm:t>
    </dgm:pt>
    <dgm:pt modelId="{49EE6C3D-301E-4618-95D8-6516E40CE661}" type="sibTrans" cxnId="{C87D842C-F2CD-4DC5-B312-25B0FFFB90B2}">
      <dgm:prSet/>
      <dgm:spPr/>
      <dgm:t>
        <a:bodyPr/>
        <a:lstStyle/>
        <a:p>
          <a:endParaRPr lang="en-US" dirty="0"/>
        </a:p>
      </dgm:t>
    </dgm:pt>
    <dgm:pt modelId="{6EA42141-8D7B-47E4-9768-2D2D206F1531}" type="pres">
      <dgm:prSet presAssocID="{141CA281-6F35-43C4-8B7D-DD63488327FD}" presName="cycle" presStyleCnt="0">
        <dgm:presLayoutVars>
          <dgm:dir/>
          <dgm:resizeHandles val="exact"/>
        </dgm:presLayoutVars>
      </dgm:prSet>
      <dgm:spPr/>
    </dgm:pt>
    <dgm:pt modelId="{7D2BB6E9-4A35-4F13-8F2E-2E8AFA3778A9}" type="pres">
      <dgm:prSet presAssocID="{616547FF-9885-4E7D-984F-21A0CBFA5661}" presName="node" presStyleLbl="node1" presStyleIdx="0" presStyleCnt="5" custScaleX="166786">
        <dgm:presLayoutVars>
          <dgm:bulletEnabled val="1"/>
        </dgm:presLayoutVars>
      </dgm:prSet>
      <dgm:spPr/>
    </dgm:pt>
    <dgm:pt modelId="{4FCC90B0-0953-4C4E-8041-545EE159FC3A}" type="pres">
      <dgm:prSet presAssocID="{6AE8AABF-5204-40B3-AA96-94B10875AC06}" presName="sibTrans" presStyleLbl="sibTrans2D1" presStyleIdx="0" presStyleCnt="5"/>
      <dgm:spPr/>
    </dgm:pt>
    <dgm:pt modelId="{7B4617DE-3EFC-4854-97BB-F429C199798C}" type="pres">
      <dgm:prSet presAssocID="{6AE8AABF-5204-40B3-AA96-94B10875AC06}" presName="connectorText" presStyleLbl="sibTrans2D1" presStyleIdx="0" presStyleCnt="5"/>
      <dgm:spPr/>
    </dgm:pt>
    <dgm:pt modelId="{FF6643E8-FF3B-4B29-91B8-D0D9050421ED}" type="pres">
      <dgm:prSet presAssocID="{9356496E-16B5-43FA-802D-5A79EE6DEEB2}" presName="node" presStyleLbl="node1" presStyleIdx="1" presStyleCnt="5" custScaleX="172960" custRadScaleRad="103415" custRadScaleInc="14548">
        <dgm:presLayoutVars>
          <dgm:bulletEnabled val="1"/>
        </dgm:presLayoutVars>
      </dgm:prSet>
      <dgm:spPr/>
    </dgm:pt>
    <dgm:pt modelId="{59F2995D-850F-47C4-911B-0547698BCBAB}" type="pres">
      <dgm:prSet presAssocID="{D1C1C646-6481-41CC-8E4B-52CC4E4339E3}" presName="sibTrans" presStyleLbl="sibTrans2D1" presStyleIdx="1" presStyleCnt="5"/>
      <dgm:spPr/>
    </dgm:pt>
    <dgm:pt modelId="{53965EC8-CE79-497D-B66A-C51D36B44F4E}" type="pres">
      <dgm:prSet presAssocID="{D1C1C646-6481-41CC-8E4B-52CC4E4339E3}" presName="connectorText" presStyleLbl="sibTrans2D1" presStyleIdx="1" presStyleCnt="5"/>
      <dgm:spPr/>
    </dgm:pt>
    <dgm:pt modelId="{512CE4B5-340D-4A1D-A619-E37E639E552D}" type="pres">
      <dgm:prSet presAssocID="{559E230B-3EDD-4BF6-A045-34DB196E4D81}" presName="node" presStyleLbl="node1" presStyleIdx="2" presStyleCnt="5" custScaleX="165795" custRadScaleRad="124382" custRadScaleInc="-37252">
        <dgm:presLayoutVars>
          <dgm:bulletEnabled val="1"/>
        </dgm:presLayoutVars>
      </dgm:prSet>
      <dgm:spPr/>
    </dgm:pt>
    <dgm:pt modelId="{94B93E53-24E8-4277-BBEF-DFDCC13D93F2}" type="pres">
      <dgm:prSet presAssocID="{CA2D3C82-630B-4BF7-BF0E-D8C3D367A4C8}" presName="sibTrans" presStyleLbl="sibTrans2D1" presStyleIdx="2" presStyleCnt="5"/>
      <dgm:spPr/>
    </dgm:pt>
    <dgm:pt modelId="{B752DB4E-14C0-4E15-B38D-B46E2AB06946}" type="pres">
      <dgm:prSet presAssocID="{CA2D3C82-630B-4BF7-BF0E-D8C3D367A4C8}" presName="connectorText" presStyleLbl="sibTrans2D1" presStyleIdx="2" presStyleCnt="5"/>
      <dgm:spPr/>
    </dgm:pt>
    <dgm:pt modelId="{EB5BF560-04D4-4E79-8A4F-AEDF111729DE}" type="pres">
      <dgm:prSet presAssocID="{7FA798A1-D56A-4982-B374-C25C5C08A92D}" presName="node" presStyleLbl="node1" presStyleIdx="3" presStyleCnt="5" custScaleX="175190" custRadScaleRad="117598" custRadScaleInc="12783">
        <dgm:presLayoutVars>
          <dgm:bulletEnabled val="1"/>
        </dgm:presLayoutVars>
      </dgm:prSet>
      <dgm:spPr/>
    </dgm:pt>
    <dgm:pt modelId="{DDB90747-3397-4DA1-A42C-8747C7B844D6}" type="pres">
      <dgm:prSet presAssocID="{6E9CAC98-AA75-43BE-8B0D-1C8E682B8C61}" presName="sibTrans" presStyleLbl="sibTrans2D1" presStyleIdx="3" presStyleCnt="5"/>
      <dgm:spPr/>
    </dgm:pt>
    <dgm:pt modelId="{5D70A1A8-CD4D-40B9-ACEE-11FE4D45EF98}" type="pres">
      <dgm:prSet presAssocID="{6E9CAC98-AA75-43BE-8B0D-1C8E682B8C61}" presName="connectorText" presStyleLbl="sibTrans2D1" presStyleIdx="3" presStyleCnt="5"/>
      <dgm:spPr/>
    </dgm:pt>
    <dgm:pt modelId="{948ED16C-0AE8-4695-AFE1-C617486D4694}" type="pres">
      <dgm:prSet presAssocID="{C7FFC7C7-FC40-479A-9B29-AC075EEFA822}" presName="node" presStyleLbl="node1" presStyleIdx="4" presStyleCnt="5" custScaleX="169809" custRadScaleRad="105639" custRadScaleInc="-8165">
        <dgm:presLayoutVars>
          <dgm:bulletEnabled val="1"/>
        </dgm:presLayoutVars>
      </dgm:prSet>
      <dgm:spPr/>
    </dgm:pt>
    <dgm:pt modelId="{6A31540C-04B6-4DFA-9A4F-4616C6F716FA}" type="pres">
      <dgm:prSet presAssocID="{49EE6C3D-301E-4618-95D8-6516E40CE661}" presName="sibTrans" presStyleLbl="sibTrans2D1" presStyleIdx="4" presStyleCnt="5"/>
      <dgm:spPr/>
    </dgm:pt>
    <dgm:pt modelId="{C7895C32-11D7-4824-84F9-42AC65BF2615}" type="pres">
      <dgm:prSet presAssocID="{49EE6C3D-301E-4618-95D8-6516E40CE661}" presName="connectorText" presStyleLbl="sibTrans2D1" presStyleIdx="4" presStyleCnt="5"/>
      <dgm:spPr/>
    </dgm:pt>
  </dgm:ptLst>
  <dgm:cxnLst>
    <dgm:cxn modelId="{8A748819-11E1-45F3-B5C2-8E0707ECA73C}" type="presOf" srcId="{6AE8AABF-5204-40B3-AA96-94B10875AC06}" destId="{7B4617DE-3EFC-4854-97BB-F429C199798C}" srcOrd="1" destOrd="0" presId="urn:microsoft.com/office/officeart/2005/8/layout/cycle2"/>
    <dgm:cxn modelId="{8A754021-48E0-47F1-AF25-8AB6A51DB29A}" type="presOf" srcId="{CA2D3C82-630B-4BF7-BF0E-D8C3D367A4C8}" destId="{94B93E53-24E8-4277-BBEF-DFDCC13D93F2}" srcOrd="0" destOrd="0" presId="urn:microsoft.com/office/officeart/2005/8/layout/cycle2"/>
    <dgm:cxn modelId="{C87D842C-F2CD-4DC5-B312-25B0FFFB90B2}" srcId="{141CA281-6F35-43C4-8B7D-DD63488327FD}" destId="{C7FFC7C7-FC40-479A-9B29-AC075EEFA822}" srcOrd="4" destOrd="0" parTransId="{BF6A726C-B702-4DCA-A79A-AE4D34299065}" sibTransId="{49EE6C3D-301E-4618-95D8-6516E40CE661}"/>
    <dgm:cxn modelId="{3FF6002D-0B04-436B-BB27-BDDA10218B9C}" type="presOf" srcId="{D1C1C646-6481-41CC-8E4B-52CC4E4339E3}" destId="{59F2995D-850F-47C4-911B-0547698BCBAB}" srcOrd="0" destOrd="0" presId="urn:microsoft.com/office/officeart/2005/8/layout/cycle2"/>
    <dgm:cxn modelId="{5BAE694D-277B-486E-B603-719F1B3910E8}" type="presOf" srcId="{7FA798A1-D56A-4982-B374-C25C5C08A92D}" destId="{EB5BF560-04D4-4E79-8A4F-AEDF111729DE}" srcOrd="0" destOrd="0" presId="urn:microsoft.com/office/officeart/2005/8/layout/cycle2"/>
    <dgm:cxn modelId="{D8B84E73-B592-448E-9198-119F8B34F97D}" type="presOf" srcId="{141CA281-6F35-43C4-8B7D-DD63488327FD}" destId="{6EA42141-8D7B-47E4-9768-2D2D206F1531}" srcOrd="0" destOrd="0" presId="urn:microsoft.com/office/officeart/2005/8/layout/cycle2"/>
    <dgm:cxn modelId="{FCAAB88B-F54F-4B8C-9B1C-E956D067B347}" type="presOf" srcId="{6AE8AABF-5204-40B3-AA96-94B10875AC06}" destId="{4FCC90B0-0953-4C4E-8041-545EE159FC3A}" srcOrd="0" destOrd="0" presId="urn:microsoft.com/office/officeart/2005/8/layout/cycle2"/>
    <dgm:cxn modelId="{64BC0693-A793-483D-A76E-4CDB39281FA1}" srcId="{141CA281-6F35-43C4-8B7D-DD63488327FD}" destId="{9356496E-16B5-43FA-802D-5A79EE6DEEB2}" srcOrd="1" destOrd="0" parTransId="{466765D9-0DC5-4609-A997-19EDD754C4B4}" sibTransId="{D1C1C646-6481-41CC-8E4B-52CC4E4339E3}"/>
    <dgm:cxn modelId="{8112D99F-4625-46BC-BC7F-CE8B225AE30B}" type="presOf" srcId="{D1C1C646-6481-41CC-8E4B-52CC4E4339E3}" destId="{53965EC8-CE79-497D-B66A-C51D36B44F4E}" srcOrd="1" destOrd="0" presId="urn:microsoft.com/office/officeart/2005/8/layout/cycle2"/>
    <dgm:cxn modelId="{F5143CAD-E459-4E30-BFF3-3FCA88455625}" type="presOf" srcId="{6E9CAC98-AA75-43BE-8B0D-1C8E682B8C61}" destId="{DDB90747-3397-4DA1-A42C-8747C7B844D6}" srcOrd="0" destOrd="0" presId="urn:microsoft.com/office/officeart/2005/8/layout/cycle2"/>
    <dgm:cxn modelId="{0C40B9B5-96A1-4254-A09F-8BF764C37426}" srcId="{141CA281-6F35-43C4-8B7D-DD63488327FD}" destId="{7FA798A1-D56A-4982-B374-C25C5C08A92D}" srcOrd="3" destOrd="0" parTransId="{DC525D28-02DA-4AD1-A89E-F6C87931D3AE}" sibTransId="{6E9CAC98-AA75-43BE-8B0D-1C8E682B8C61}"/>
    <dgm:cxn modelId="{484A97C2-8683-4801-874D-337BBBDA2E63}" type="presOf" srcId="{49EE6C3D-301E-4618-95D8-6516E40CE661}" destId="{6A31540C-04B6-4DFA-9A4F-4616C6F716FA}" srcOrd="0" destOrd="0" presId="urn:microsoft.com/office/officeart/2005/8/layout/cycle2"/>
    <dgm:cxn modelId="{9D82BECD-DE1D-4E7C-A0C0-15542E52108B}" type="presOf" srcId="{6E9CAC98-AA75-43BE-8B0D-1C8E682B8C61}" destId="{5D70A1A8-CD4D-40B9-ACEE-11FE4D45EF98}" srcOrd="1" destOrd="0" presId="urn:microsoft.com/office/officeart/2005/8/layout/cycle2"/>
    <dgm:cxn modelId="{602153D0-372E-47AF-8A76-FE33DCAA25BE}" srcId="{141CA281-6F35-43C4-8B7D-DD63488327FD}" destId="{559E230B-3EDD-4BF6-A045-34DB196E4D81}" srcOrd="2" destOrd="0" parTransId="{01DB87A0-7904-4A1B-96E2-A785A9442A92}" sibTransId="{CA2D3C82-630B-4BF7-BF0E-D8C3D367A4C8}"/>
    <dgm:cxn modelId="{B3EEEFD2-1F63-4911-A9CD-59CFC40AF86F}" type="presOf" srcId="{559E230B-3EDD-4BF6-A045-34DB196E4D81}" destId="{512CE4B5-340D-4A1D-A619-E37E639E552D}" srcOrd="0" destOrd="0" presId="urn:microsoft.com/office/officeart/2005/8/layout/cycle2"/>
    <dgm:cxn modelId="{230BF9D4-F8CD-4FED-B853-A64928AA2052}" type="presOf" srcId="{CA2D3C82-630B-4BF7-BF0E-D8C3D367A4C8}" destId="{B752DB4E-14C0-4E15-B38D-B46E2AB06946}" srcOrd="1" destOrd="0" presId="urn:microsoft.com/office/officeart/2005/8/layout/cycle2"/>
    <dgm:cxn modelId="{C2F191E8-EF74-4D0F-8479-071F1A107AF2}" type="presOf" srcId="{9356496E-16B5-43FA-802D-5A79EE6DEEB2}" destId="{FF6643E8-FF3B-4B29-91B8-D0D9050421ED}" srcOrd="0" destOrd="0" presId="urn:microsoft.com/office/officeart/2005/8/layout/cycle2"/>
    <dgm:cxn modelId="{0E4DAFE8-2DC0-49B8-8C6F-DB844C675EB5}" type="presOf" srcId="{616547FF-9885-4E7D-984F-21A0CBFA5661}" destId="{7D2BB6E9-4A35-4F13-8F2E-2E8AFA3778A9}" srcOrd="0" destOrd="0" presId="urn:microsoft.com/office/officeart/2005/8/layout/cycle2"/>
    <dgm:cxn modelId="{7B55F6EB-8434-487F-A353-44824734226F}" srcId="{141CA281-6F35-43C4-8B7D-DD63488327FD}" destId="{616547FF-9885-4E7D-984F-21A0CBFA5661}" srcOrd="0" destOrd="0" parTransId="{4A56ECE3-39D9-4276-BDA3-BAF1FB68067E}" sibTransId="{6AE8AABF-5204-40B3-AA96-94B10875AC06}"/>
    <dgm:cxn modelId="{97C5ADFD-F41E-4259-B655-C5FCA617DE29}" type="presOf" srcId="{49EE6C3D-301E-4618-95D8-6516E40CE661}" destId="{C7895C32-11D7-4824-84F9-42AC65BF2615}" srcOrd="1" destOrd="0" presId="urn:microsoft.com/office/officeart/2005/8/layout/cycle2"/>
    <dgm:cxn modelId="{F65052FE-2B97-4D62-B1A8-1C36F010D580}" type="presOf" srcId="{C7FFC7C7-FC40-479A-9B29-AC075EEFA822}" destId="{948ED16C-0AE8-4695-AFE1-C617486D4694}" srcOrd="0" destOrd="0" presId="urn:microsoft.com/office/officeart/2005/8/layout/cycle2"/>
    <dgm:cxn modelId="{0DFCBF41-96B3-493C-A807-2635ED09BE0E}" type="presParOf" srcId="{6EA42141-8D7B-47E4-9768-2D2D206F1531}" destId="{7D2BB6E9-4A35-4F13-8F2E-2E8AFA3778A9}" srcOrd="0" destOrd="0" presId="urn:microsoft.com/office/officeart/2005/8/layout/cycle2"/>
    <dgm:cxn modelId="{40FD0DD5-F9A2-4064-9B53-0AABB9A7A7E1}" type="presParOf" srcId="{6EA42141-8D7B-47E4-9768-2D2D206F1531}" destId="{4FCC90B0-0953-4C4E-8041-545EE159FC3A}" srcOrd="1" destOrd="0" presId="urn:microsoft.com/office/officeart/2005/8/layout/cycle2"/>
    <dgm:cxn modelId="{E3675F87-4AA4-4F88-91A3-4A38E2E822E7}" type="presParOf" srcId="{4FCC90B0-0953-4C4E-8041-545EE159FC3A}" destId="{7B4617DE-3EFC-4854-97BB-F429C199798C}" srcOrd="0" destOrd="0" presId="urn:microsoft.com/office/officeart/2005/8/layout/cycle2"/>
    <dgm:cxn modelId="{690562C2-9AAF-4CDB-A119-8E34EBD1196E}" type="presParOf" srcId="{6EA42141-8D7B-47E4-9768-2D2D206F1531}" destId="{FF6643E8-FF3B-4B29-91B8-D0D9050421ED}" srcOrd="2" destOrd="0" presId="urn:microsoft.com/office/officeart/2005/8/layout/cycle2"/>
    <dgm:cxn modelId="{783C7A76-E444-411A-98E5-0EF1979FF00F}" type="presParOf" srcId="{6EA42141-8D7B-47E4-9768-2D2D206F1531}" destId="{59F2995D-850F-47C4-911B-0547698BCBAB}" srcOrd="3" destOrd="0" presId="urn:microsoft.com/office/officeart/2005/8/layout/cycle2"/>
    <dgm:cxn modelId="{48E67FAA-DCF0-4C45-BC9E-4102C4F659B3}" type="presParOf" srcId="{59F2995D-850F-47C4-911B-0547698BCBAB}" destId="{53965EC8-CE79-497D-B66A-C51D36B44F4E}" srcOrd="0" destOrd="0" presId="urn:microsoft.com/office/officeart/2005/8/layout/cycle2"/>
    <dgm:cxn modelId="{589E201A-D58A-4A90-A974-7DB46730458A}" type="presParOf" srcId="{6EA42141-8D7B-47E4-9768-2D2D206F1531}" destId="{512CE4B5-340D-4A1D-A619-E37E639E552D}" srcOrd="4" destOrd="0" presId="urn:microsoft.com/office/officeart/2005/8/layout/cycle2"/>
    <dgm:cxn modelId="{78462CB4-5978-4C41-B928-F581D5E5083A}" type="presParOf" srcId="{6EA42141-8D7B-47E4-9768-2D2D206F1531}" destId="{94B93E53-24E8-4277-BBEF-DFDCC13D93F2}" srcOrd="5" destOrd="0" presId="urn:microsoft.com/office/officeart/2005/8/layout/cycle2"/>
    <dgm:cxn modelId="{40883CDA-4506-400E-8DE0-F90AEB2C73AA}" type="presParOf" srcId="{94B93E53-24E8-4277-BBEF-DFDCC13D93F2}" destId="{B752DB4E-14C0-4E15-B38D-B46E2AB06946}" srcOrd="0" destOrd="0" presId="urn:microsoft.com/office/officeart/2005/8/layout/cycle2"/>
    <dgm:cxn modelId="{15838097-9AAD-44EA-86A3-8AADFBA0E588}" type="presParOf" srcId="{6EA42141-8D7B-47E4-9768-2D2D206F1531}" destId="{EB5BF560-04D4-4E79-8A4F-AEDF111729DE}" srcOrd="6" destOrd="0" presId="urn:microsoft.com/office/officeart/2005/8/layout/cycle2"/>
    <dgm:cxn modelId="{D8CCCCEF-C60B-4540-8B28-1B7C43A27F87}" type="presParOf" srcId="{6EA42141-8D7B-47E4-9768-2D2D206F1531}" destId="{DDB90747-3397-4DA1-A42C-8747C7B844D6}" srcOrd="7" destOrd="0" presId="urn:microsoft.com/office/officeart/2005/8/layout/cycle2"/>
    <dgm:cxn modelId="{427CBD4F-A76A-455E-8D51-0EBD5C17D4A4}" type="presParOf" srcId="{DDB90747-3397-4DA1-A42C-8747C7B844D6}" destId="{5D70A1A8-CD4D-40B9-ACEE-11FE4D45EF98}" srcOrd="0" destOrd="0" presId="urn:microsoft.com/office/officeart/2005/8/layout/cycle2"/>
    <dgm:cxn modelId="{7A32E2B7-E938-491A-8B21-C22AA28C4BD8}" type="presParOf" srcId="{6EA42141-8D7B-47E4-9768-2D2D206F1531}" destId="{948ED16C-0AE8-4695-AFE1-C617486D4694}" srcOrd="8" destOrd="0" presId="urn:microsoft.com/office/officeart/2005/8/layout/cycle2"/>
    <dgm:cxn modelId="{A00C5663-2144-42E8-A7DF-0804B4CAE952}" type="presParOf" srcId="{6EA42141-8D7B-47E4-9768-2D2D206F1531}" destId="{6A31540C-04B6-4DFA-9A4F-4616C6F716FA}" srcOrd="9" destOrd="0" presId="urn:microsoft.com/office/officeart/2005/8/layout/cycle2"/>
    <dgm:cxn modelId="{0FAD1049-E773-484C-84A9-F2896A1B1170}" type="presParOf" srcId="{6A31540C-04B6-4DFA-9A4F-4616C6F716FA}" destId="{C7895C32-11D7-4824-84F9-42AC65BF261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BB6E9-4A35-4F13-8F2E-2E8AFA3778A9}">
      <dsp:nvSpPr>
        <dsp:cNvPr id="0" name=""/>
        <dsp:cNvSpPr/>
      </dsp:nvSpPr>
      <dsp:spPr>
        <a:xfrm>
          <a:off x="2687539" y="534"/>
          <a:ext cx="2727159" cy="1635125"/>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Experimental Stage</a:t>
          </a:r>
        </a:p>
      </dsp:txBody>
      <dsp:txXfrm>
        <a:off x="3086922" y="239993"/>
        <a:ext cx="1928393" cy="1156207"/>
      </dsp:txXfrm>
    </dsp:sp>
    <dsp:sp modelId="{4FCC90B0-0953-4C4E-8041-545EE159FC3A}">
      <dsp:nvSpPr>
        <dsp:cNvPr id="0" name=""/>
        <dsp:cNvSpPr/>
      </dsp:nvSpPr>
      <dsp:spPr>
        <a:xfrm rot="2244880">
          <a:off x="4955116" y="1339634"/>
          <a:ext cx="276981" cy="5518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4963664" y="1424762"/>
        <a:ext cx="193887" cy="331112"/>
      </dsp:txXfrm>
    </dsp:sp>
    <dsp:sp modelId="{FF6643E8-FF3B-4B29-91B8-D0D9050421ED}">
      <dsp:nvSpPr>
        <dsp:cNvPr id="0" name=""/>
        <dsp:cNvSpPr/>
      </dsp:nvSpPr>
      <dsp:spPr>
        <a:xfrm>
          <a:off x="4745943" y="1613751"/>
          <a:ext cx="2828112" cy="1635124"/>
        </a:xfrm>
        <a:prstGeom prst="ellipse">
          <a:avLst/>
        </a:prstGeom>
        <a:solidFill>
          <a:schemeClr val="accent2">
            <a:hueOff val="223432"/>
            <a:satOff val="-4791"/>
            <a:lumOff val="-1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Social Stage</a:t>
          </a:r>
        </a:p>
      </dsp:txBody>
      <dsp:txXfrm>
        <a:off x="5160110" y="1853209"/>
        <a:ext cx="1999778" cy="1156208"/>
      </dsp:txXfrm>
    </dsp:sp>
    <dsp:sp modelId="{59F2995D-850F-47C4-911B-0547698BCBAB}">
      <dsp:nvSpPr>
        <dsp:cNvPr id="0" name=""/>
        <dsp:cNvSpPr/>
      </dsp:nvSpPr>
      <dsp:spPr>
        <a:xfrm rot="5611918">
          <a:off x="5951289" y="3232264"/>
          <a:ext cx="284485" cy="551854"/>
        </a:xfrm>
        <a:prstGeom prst="rightArrow">
          <a:avLst>
            <a:gd name="adj1" fmla="val 60000"/>
            <a:gd name="adj2" fmla="val 50000"/>
          </a:avLst>
        </a:prstGeom>
        <a:solidFill>
          <a:schemeClr val="accent2">
            <a:hueOff val="223432"/>
            <a:satOff val="-4791"/>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5996590" y="3300044"/>
        <a:ext cx="199140" cy="331112"/>
      </dsp:txXfrm>
    </dsp:sp>
    <dsp:sp modelId="{512CE4B5-340D-4A1D-A619-E37E639E552D}">
      <dsp:nvSpPr>
        <dsp:cNvPr id="0" name=""/>
        <dsp:cNvSpPr/>
      </dsp:nvSpPr>
      <dsp:spPr>
        <a:xfrm>
          <a:off x="4670596" y="3783534"/>
          <a:ext cx="2710955" cy="1635124"/>
        </a:xfrm>
        <a:prstGeom prst="ellipse">
          <a:avLst/>
        </a:prstGeom>
        <a:solidFill>
          <a:schemeClr val="accent2">
            <a:hueOff val="446864"/>
            <a:satOff val="-9581"/>
            <a:lumOff val="-3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Risky Stage</a:t>
          </a:r>
        </a:p>
      </dsp:txBody>
      <dsp:txXfrm>
        <a:off x="5067606" y="4022992"/>
        <a:ext cx="1916935" cy="1156208"/>
      </dsp:txXfrm>
    </dsp:sp>
    <dsp:sp modelId="{94B93E53-24E8-4277-BBEF-DFDCC13D93F2}">
      <dsp:nvSpPr>
        <dsp:cNvPr id="0" name=""/>
        <dsp:cNvSpPr/>
      </dsp:nvSpPr>
      <dsp:spPr>
        <a:xfrm rot="10799993">
          <a:off x="4080038" y="4325173"/>
          <a:ext cx="417327" cy="551854"/>
        </a:xfrm>
        <a:prstGeom prst="rightArrow">
          <a:avLst>
            <a:gd name="adj1" fmla="val 60000"/>
            <a:gd name="adj2" fmla="val 50000"/>
          </a:avLst>
        </a:prstGeom>
        <a:solidFill>
          <a:schemeClr val="accent2">
            <a:hueOff val="446864"/>
            <a:satOff val="-9581"/>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4205236" y="4435544"/>
        <a:ext cx="292129" cy="331112"/>
      </dsp:txXfrm>
    </dsp:sp>
    <dsp:sp modelId="{EB5BF560-04D4-4E79-8A4F-AEDF111729DE}">
      <dsp:nvSpPr>
        <dsp:cNvPr id="0" name=""/>
        <dsp:cNvSpPr/>
      </dsp:nvSpPr>
      <dsp:spPr>
        <a:xfrm>
          <a:off x="1018610" y="3783542"/>
          <a:ext cx="2864575" cy="1635124"/>
        </a:xfrm>
        <a:prstGeom prst="ellipse">
          <a:avLst/>
        </a:prstGeom>
        <a:solidFill>
          <a:schemeClr val="accent2">
            <a:hueOff val="670295"/>
            <a:satOff val="-14372"/>
            <a:lumOff val="-5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Instrumental Stage</a:t>
          </a:r>
        </a:p>
      </dsp:txBody>
      <dsp:txXfrm>
        <a:off x="1438117" y="4023000"/>
        <a:ext cx="2025561" cy="1156208"/>
      </dsp:txXfrm>
    </dsp:sp>
    <dsp:sp modelId="{DDB90747-3397-4DA1-A42C-8747C7B844D6}">
      <dsp:nvSpPr>
        <dsp:cNvPr id="0" name=""/>
        <dsp:cNvSpPr/>
      </dsp:nvSpPr>
      <dsp:spPr>
        <a:xfrm rot="15406248">
          <a:off x="2010932" y="3201612"/>
          <a:ext cx="351662" cy="551854"/>
        </a:xfrm>
        <a:prstGeom prst="rightArrow">
          <a:avLst>
            <a:gd name="adj1" fmla="val 60000"/>
            <a:gd name="adj2" fmla="val 50000"/>
          </a:avLst>
        </a:prstGeom>
        <a:solidFill>
          <a:schemeClr val="accent2">
            <a:hueOff val="670295"/>
            <a:satOff val="-14372"/>
            <a:lumOff val="-5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rot="10800000">
        <a:off x="2075753" y="3363333"/>
        <a:ext cx="246163" cy="331112"/>
      </dsp:txXfrm>
    </dsp:sp>
    <dsp:sp modelId="{948ED16C-0AE8-4695-AFE1-C617486D4694}">
      <dsp:nvSpPr>
        <dsp:cNvPr id="0" name=""/>
        <dsp:cNvSpPr/>
      </dsp:nvSpPr>
      <dsp:spPr>
        <a:xfrm>
          <a:off x="529888" y="1517497"/>
          <a:ext cx="2776589" cy="1635124"/>
        </a:xfrm>
        <a:prstGeom prst="ellipse">
          <a:avLst/>
        </a:prstGeom>
        <a:solidFill>
          <a:schemeClr val="accent2">
            <a:hueOff val="893727"/>
            <a:satOff val="-19162"/>
            <a:lumOff val="-745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Compulsive Stage</a:t>
          </a:r>
        </a:p>
      </dsp:txBody>
      <dsp:txXfrm>
        <a:off x="936510" y="1756955"/>
        <a:ext cx="1963345" cy="1156208"/>
      </dsp:txXfrm>
    </dsp:sp>
    <dsp:sp modelId="{6A31540C-04B6-4DFA-9A4F-4616C6F716FA}">
      <dsp:nvSpPr>
        <dsp:cNvPr id="0" name=""/>
        <dsp:cNvSpPr/>
      </dsp:nvSpPr>
      <dsp:spPr>
        <a:xfrm rot="19474754">
          <a:off x="2862504" y="1302267"/>
          <a:ext cx="239748" cy="551854"/>
        </a:xfrm>
        <a:prstGeom prst="rightArrow">
          <a:avLst>
            <a:gd name="adj1" fmla="val 60000"/>
            <a:gd name="adj2" fmla="val 50000"/>
          </a:avLst>
        </a:prstGeom>
        <a:solidFill>
          <a:schemeClr val="accent2">
            <a:hueOff val="893727"/>
            <a:satOff val="-19162"/>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869160" y="1433481"/>
        <a:ext cx="167824"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FC3EAEE4-1704-4CFA-B565-EEA32C6FE82E}" type="datetimeFigureOut">
              <a:rPr lang="en-US" smtClean="0"/>
              <a:t>5/12/2021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2693CFF4-8183-4018-BDBF-5D8161EB9698}" type="slidenum">
              <a:rPr lang="en-US" smtClean="0"/>
              <a:t>‹#›</a:t>
            </a:fld>
            <a:endParaRPr lang="en-US" dirty="0"/>
          </a:p>
        </p:txBody>
      </p:sp>
    </p:spTree>
    <p:extLst>
      <p:ext uri="{BB962C8B-B14F-4D97-AF65-F5344CB8AC3E}">
        <p14:creationId xmlns:p14="http://schemas.microsoft.com/office/powerpoint/2010/main" val="390914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a:t>
            </a:fld>
            <a:endParaRPr lang="en-US" dirty="0"/>
          </a:p>
        </p:txBody>
      </p:sp>
    </p:spTree>
    <p:extLst>
      <p:ext uri="{BB962C8B-B14F-4D97-AF65-F5344CB8AC3E}">
        <p14:creationId xmlns:p14="http://schemas.microsoft.com/office/powerpoint/2010/main" val="252629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a:t>
            </a:r>
            <a:r>
              <a:rPr lang="en-US" baseline="0" dirty="0"/>
              <a:t> question – What is Abuse?; What is Dependence (Addiction)?; Does everyone who use drugs become addicted?</a:t>
            </a:r>
          </a:p>
          <a:p>
            <a:endParaRPr lang="en-US" dirty="0"/>
          </a:p>
          <a:p>
            <a:r>
              <a:rPr lang="en-US" dirty="0"/>
              <a:t>Not</a:t>
            </a:r>
            <a:r>
              <a:rPr lang="en-US" baseline="0" dirty="0"/>
              <a:t> everyone on drugs becomes addicted. </a:t>
            </a:r>
          </a:p>
          <a:p>
            <a:r>
              <a:rPr lang="en-US" baseline="0" dirty="0"/>
              <a:t>Each person’s brain and body are different. </a:t>
            </a:r>
          </a:p>
          <a:p>
            <a:r>
              <a:rPr lang="en-US" baseline="0" dirty="0"/>
              <a:t>People react to drugs differently.  There is no rule about how soon someone will become addicted.  It can happen quickly or take time.</a:t>
            </a:r>
          </a:p>
          <a:p>
            <a:endParaRPr lang="en-US" baseline="0" dirty="0"/>
          </a:p>
          <a:p>
            <a:r>
              <a:rPr lang="en-US" baseline="0" dirty="0"/>
              <a:t>Addiction can take over your life and can become more important than eating or sleeping</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10</a:t>
            </a:fld>
            <a:endParaRPr lang="en-US" dirty="0"/>
          </a:p>
        </p:txBody>
      </p:sp>
    </p:spTree>
    <p:extLst>
      <p:ext uri="{BB962C8B-B14F-4D97-AF65-F5344CB8AC3E}">
        <p14:creationId xmlns:p14="http://schemas.microsoft.com/office/powerpoint/2010/main" val="49403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the signs and symptoms of addiction</a:t>
            </a:r>
          </a:p>
        </p:txBody>
      </p:sp>
      <p:sp>
        <p:nvSpPr>
          <p:cNvPr id="4" name="Slide Number Placeholder 3"/>
          <p:cNvSpPr>
            <a:spLocks noGrp="1"/>
          </p:cNvSpPr>
          <p:nvPr>
            <p:ph type="sldNum" sz="quarter" idx="10"/>
          </p:nvPr>
        </p:nvSpPr>
        <p:spPr/>
        <p:txBody>
          <a:bodyPr/>
          <a:lstStyle/>
          <a:p>
            <a:fld id="{2693CFF4-8183-4018-BDBF-5D8161EB9698}" type="slidenum">
              <a:rPr lang="en-US" smtClean="0"/>
              <a:t>11</a:t>
            </a:fld>
            <a:endParaRPr lang="en-US" dirty="0"/>
          </a:p>
        </p:txBody>
      </p:sp>
    </p:spTree>
    <p:extLst>
      <p:ext uri="{BB962C8B-B14F-4D97-AF65-F5344CB8AC3E}">
        <p14:creationId xmlns:p14="http://schemas.microsoft.com/office/powerpoint/2010/main" val="15018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back to the labels of drug use and cancer</a:t>
            </a:r>
          </a:p>
          <a:p>
            <a:endParaRPr lang="en-US" dirty="0"/>
          </a:p>
          <a:p>
            <a:r>
              <a:rPr lang="en-US" dirty="0"/>
              <a:t>Addiction</a:t>
            </a:r>
            <a:r>
              <a:rPr lang="en-US" baseline="0" dirty="0"/>
              <a:t> is not a weakness.  It does not mean someone is a bad person.  </a:t>
            </a:r>
          </a:p>
          <a:p>
            <a:endParaRPr lang="en-US" baseline="0" dirty="0"/>
          </a:p>
          <a:p>
            <a:r>
              <a:rPr lang="en-US" baseline="0" dirty="0"/>
              <a:t>People from all walks of life can become addicted.  It crosses all socio-economic lines </a:t>
            </a:r>
          </a:p>
          <a:p>
            <a:r>
              <a:rPr lang="en-US" baseline="0" dirty="0"/>
              <a:t>Can happen to anyone at any age.</a:t>
            </a:r>
          </a:p>
          <a:p>
            <a:endParaRPr lang="en-US" baseline="0" dirty="0"/>
          </a:p>
          <a:p>
            <a:r>
              <a:rPr lang="en-US" baseline="0" dirty="0"/>
              <a:t>Chances of addiction become greater the younger someone is when they start using drugs.</a:t>
            </a:r>
          </a:p>
          <a:p>
            <a:endParaRPr lang="en-US" baseline="0" dirty="0"/>
          </a:p>
          <a:p>
            <a:r>
              <a:rPr lang="en-US" baseline="0" dirty="0"/>
              <a:t>It is treatable</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12</a:t>
            </a:fld>
            <a:endParaRPr lang="en-US" dirty="0"/>
          </a:p>
        </p:txBody>
      </p:sp>
    </p:spTree>
    <p:extLst>
      <p:ext uri="{BB962C8B-B14F-4D97-AF65-F5344CB8AC3E}">
        <p14:creationId xmlns:p14="http://schemas.microsoft.com/office/powerpoint/2010/main" val="337764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for more integrated treatment services.  Generally,</a:t>
            </a:r>
            <a:r>
              <a:rPr lang="en-US" baseline="0" dirty="0"/>
              <a:t> the disorder that gets treated initially, is the disorder that presents itself.</a:t>
            </a:r>
          </a:p>
          <a:p>
            <a:endParaRPr lang="en-US" baseline="0" dirty="0"/>
          </a:p>
          <a:p>
            <a:r>
              <a:rPr lang="en-US" baseline="0" dirty="0"/>
              <a:t>Substance Disorders and Mental Health must be treated simultaneously in order to be beneficial and effective for the individual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substance abuse can cause prolonged psychotic reactions, one does not directly cause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Substance use and mental health can develop in tandem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Alcohol and drug abuse can increase the underlying risk for mental health disorders</a:t>
            </a:r>
          </a:p>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13</a:t>
            </a:fld>
            <a:endParaRPr lang="en-US" dirty="0"/>
          </a:p>
        </p:txBody>
      </p:sp>
    </p:spTree>
    <p:extLst>
      <p:ext uri="{BB962C8B-B14F-4D97-AF65-F5344CB8AC3E}">
        <p14:creationId xmlns:p14="http://schemas.microsoft.com/office/powerpoint/2010/main" val="37258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Experimental</a:t>
            </a:r>
            <a:r>
              <a:rPr lang="en-US" baseline="0" dirty="0"/>
              <a:t> Stage – May be simple curiosity, a rite of passage into a social group, or the result of peer pressure.  This is a short term random use of one or more drugs.</a:t>
            </a:r>
          </a:p>
          <a:p>
            <a:endParaRPr lang="en-US" baseline="0" dirty="0"/>
          </a:p>
          <a:p>
            <a:r>
              <a:rPr lang="en-US" baseline="0" dirty="0"/>
              <a:t>Social Stage – Person’s feel normal, but the use of the drug is a big part of social acceptance and identity.  Occurs most often when friends get together occasionally to take the drug out of interest or pleasure.</a:t>
            </a:r>
          </a:p>
          <a:p>
            <a:endParaRPr lang="en-US" baseline="0" dirty="0"/>
          </a:p>
          <a:p>
            <a:r>
              <a:rPr lang="en-US" baseline="0" dirty="0"/>
              <a:t>Risky Stage – Now takes the drug for a specific purpose; for pleasure or to cope with anger, shame, guilt, boredom, stress, or loneliness.  Signs of dependency begin to appear.  Drifts away from old friends and spends much more time with new drug using friends.</a:t>
            </a:r>
          </a:p>
          <a:p>
            <a:endParaRPr lang="en-US" baseline="0" dirty="0"/>
          </a:p>
          <a:p>
            <a:r>
              <a:rPr lang="en-US" baseline="0" dirty="0"/>
              <a:t>Instrumental Stage – The main desire is to get high.   This is tolerance, leading to more drug use, and extreme mood swings.  No longer feels normal either high,</a:t>
            </a:r>
          </a:p>
          <a:p>
            <a:r>
              <a:rPr lang="en-US" baseline="0" dirty="0"/>
              <a:t> with the drug, or irritable, anxious, depressed, craving the drug.</a:t>
            </a:r>
          </a:p>
          <a:p>
            <a:endParaRPr lang="en-US" baseline="0" dirty="0"/>
          </a:p>
          <a:p>
            <a:r>
              <a:rPr lang="en-US" baseline="0" dirty="0"/>
              <a:t>Compulsive Stage – Preoccupied with the drug and will do anything to get it, including theft and prostitution.  Will hide drugs, even from friends.  May not recognize their dependence, but become lost in arrogance and illusions of grandiosity.</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14</a:t>
            </a:fld>
            <a:endParaRPr lang="en-US" dirty="0"/>
          </a:p>
        </p:txBody>
      </p:sp>
    </p:spTree>
    <p:extLst>
      <p:ext uri="{BB962C8B-B14F-4D97-AF65-F5344CB8AC3E}">
        <p14:creationId xmlns:p14="http://schemas.microsoft.com/office/powerpoint/2010/main" val="395029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single factor determines whether a person will become addicted to</a:t>
            </a:r>
            <a:r>
              <a:rPr lang="en-US" baseline="0" dirty="0"/>
              <a:t> drugs or not.  It differs from person to person</a:t>
            </a:r>
          </a:p>
          <a:p>
            <a:endParaRPr lang="en-US" baseline="0" dirty="0"/>
          </a:p>
          <a:p>
            <a:r>
              <a:rPr lang="en-US" baseline="0" dirty="0"/>
              <a:t>Drugs interfere with the way the brain works</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15</a:t>
            </a:fld>
            <a:endParaRPr lang="en-US" dirty="0"/>
          </a:p>
        </p:txBody>
      </p:sp>
    </p:spTree>
    <p:extLst>
      <p:ext uri="{BB962C8B-B14F-4D97-AF65-F5344CB8AC3E}">
        <p14:creationId xmlns:p14="http://schemas.microsoft.com/office/powerpoint/2010/main" val="3358772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signs and symptoms</a:t>
            </a:r>
            <a:r>
              <a:rPr lang="en-US" baseline="0" dirty="0"/>
              <a:t> – the predictable ones</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17</a:t>
            </a:fld>
            <a:endParaRPr lang="en-US" dirty="0"/>
          </a:p>
        </p:txBody>
      </p:sp>
    </p:spTree>
    <p:extLst>
      <p:ext uri="{BB962C8B-B14F-4D97-AF65-F5344CB8AC3E}">
        <p14:creationId xmlns:p14="http://schemas.microsoft.com/office/powerpoint/2010/main" val="4120430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Discuss and physical and behavioral</a:t>
            </a:r>
            <a:r>
              <a:rPr lang="en-US" baseline="0" dirty="0"/>
              <a:t> signs of addiction</a:t>
            </a:r>
          </a:p>
          <a:p>
            <a:endParaRPr lang="en-US" dirty="0"/>
          </a:p>
          <a:p>
            <a:r>
              <a:rPr lang="en-US" dirty="0"/>
              <a:t>People with substance use disorder have distorted thinking, behavior</a:t>
            </a:r>
            <a:r>
              <a:rPr lang="en-US" baseline="0" dirty="0"/>
              <a:t> and body functions.</a:t>
            </a:r>
          </a:p>
          <a:p>
            <a:endParaRPr lang="en-US" baseline="0" dirty="0"/>
          </a:p>
          <a:p>
            <a:r>
              <a:rPr lang="en-US" baseline="0" dirty="0"/>
              <a:t>Changes in the brain’s wiring are what cause people to have intense cravings for the drug making it hard to stop using.</a:t>
            </a:r>
          </a:p>
          <a:p>
            <a:endParaRPr lang="en-US" baseline="0" dirty="0"/>
          </a:p>
          <a:p>
            <a:r>
              <a:rPr lang="en-US" baseline="0" dirty="0"/>
              <a:t>Causes harmful changes in how the brain functions and can last an indeterminate amount of time</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18</a:t>
            </a:fld>
            <a:endParaRPr lang="en-US" dirty="0"/>
          </a:p>
        </p:txBody>
      </p:sp>
    </p:spTree>
    <p:extLst>
      <p:ext uri="{BB962C8B-B14F-4D97-AF65-F5344CB8AC3E}">
        <p14:creationId xmlns:p14="http://schemas.microsoft.com/office/powerpoint/2010/main" val="386579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19</a:t>
            </a:fld>
            <a:endParaRPr lang="en-US" dirty="0"/>
          </a:p>
        </p:txBody>
      </p:sp>
    </p:spTree>
    <p:extLst>
      <p:ext uri="{BB962C8B-B14F-4D97-AF65-F5344CB8AC3E}">
        <p14:creationId xmlns:p14="http://schemas.microsoft.com/office/powerpoint/2010/main" val="367524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20</a:t>
            </a:fld>
            <a:endParaRPr lang="en-US" dirty="0"/>
          </a:p>
        </p:txBody>
      </p:sp>
    </p:spTree>
    <p:extLst>
      <p:ext uri="{BB962C8B-B14F-4D97-AF65-F5344CB8AC3E}">
        <p14:creationId xmlns:p14="http://schemas.microsoft.com/office/powerpoint/2010/main" val="421453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a:t>
            </a:fld>
            <a:endParaRPr lang="en-US" dirty="0"/>
          </a:p>
        </p:txBody>
      </p:sp>
    </p:spTree>
    <p:extLst>
      <p:ext uri="{BB962C8B-B14F-4D97-AF65-F5344CB8AC3E}">
        <p14:creationId xmlns:p14="http://schemas.microsoft.com/office/powerpoint/2010/main" val="264897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21</a:t>
            </a:fld>
            <a:endParaRPr lang="en-US" dirty="0"/>
          </a:p>
        </p:txBody>
      </p:sp>
    </p:spTree>
    <p:extLst>
      <p:ext uri="{BB962C8B-B14F-4D97-AF65-F5344CB8AC3E}">
        <p14:creationId xmlns:p14="http://schemas.microsoft.com/office/powerpoint/2010/main" val="3413890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22</a:t>
            </a:fld>
            <a:endParaRPr lang="en-US" dirty="0"/>
          </a:p>
        </p:txBody>
      </p:sp>
    </p:spTree>
    <p:extLst>
      <p:ext uri="{BB962C8B-B14F-4D97-AF65-F5344CB8AC3E}">
        <p14:creationId xmlns:p14="http://schemas.microsoft.com/office/powerpoint/2010/main" val="637243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23</a:t>
            </a:fld>
            <a:endParaRPr lang="en-US" dirty="0"/>
          </a:p>
        </p:txBody>
      </p:sp>
    </p:spTree>
    <p:extLst>
      <p:ext uri="{BB962C8B-B14F-4D97-AF65-F5344CB8AC3E}">
        <p14:creationId xmlns:p14="http://schemas.microsoft.com/office/powerpoint/2010/main" val="18697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24</a:t>
            </a:fld>
            <a:endParaRPr lang="en-US" dirty="0"/>
          </a:p>
        </p:txBody>
      </p:sp>
    </p:spTree>
    <p:extLst>
      <p:ext uri="{BB962C8B-B14F-4D97-AF65-F5344CB8AC3E}">
        <p14:creationId xmlns:p14="http://schemas.microsoft.com/office/powerpoint/2010/main" val="212013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25</a:t>
            </a:fld>
            <a:endParaRPr lang="en-US" dirty="0"/>
          </a:p>
        </p:txBody>
      </p:sp>
    </p:spTree>
    <p:extLst>
      <p:ext uri="{BB962C8B-B14F-4D97-AF65-F5344CB8AC3E}">
        <p14:creationId xmlns:p14="http://schemas.microsoft.com/office/powerpoint/2010/main" val="1200933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a:t>
            </a:r>
            <a:r>
              <a:rPr lang="en-US" baseline="0" dirty="0"/>
              <a:t> Factors contributing to use/addiction</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26</a:t>
            </a:fld>
            <a:endParaRPr lang="en-US" dirty="0"/>
          </a:p>
        </p:txBody>
      </p:sp>
    </p:spTree>
    <p:extLst>
      <p:ext uri="{BB962C8B-B14F-4D97-AF65-F5344CB8AC3E}">
        <p14:creationId xmlns:p14="http://schemas.microsoft.com/office/powerpoint/2010/main" val="1162608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Factors</a:t>
            </a:r>
            <a:r>
              <a:rPr lang="en-US" baseline="0" dirty="0"/>
              <a:t> contributing to use/addiction</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27</a:t>
            </a:fld>
            <a:endParaRPr lang="en-US" dirty="0"/>
          </a:p>
        </p:txBody>
      </p:sp>
    </p:spTree>
    <p:extLst>
      <p:ext uri="{BB962C8B-B14F-4D97-AF65-F5344CB8AC3E}">
        <p14:creationId xmlns:p14="http://schemas.microsoft.com/office/powerpoint/2010/main" val="2701912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28</a:t>
            </a:fld>
            <a:endParaRPr lang="en-US" dirty="0"/>
          </a:p>
        </p:txBody>
      </p:sp>
    </p:spTree>
    <p:extLst>
      <p:ext uri="{BB962C8B-B14F-4D97-AF65-F5344CB8AC3E}">
        <p14:creationId xmlns:p14="http://schemas.microsoft.com/office/powerpoint/2010/main" val="304633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of Crack Cocaine</a:t>
            </a:r>
          </a:p>
        </p:txBody>
      </p:sp>
      <p:sp>
        <p:nvSpPr>
          <p:cNvPr id="4" name="Slide Number Placeholder 3"/>
          <p:cNvSpPr>
            <a:spLocks noGrp="1"/>
          </p:cNvSpPr>
          <p:nvPr>
            <p:ph type="sldNum" sz="quarter" idx="10"/>
          </p:nvPr>
        </p:nvSpPr>
        <p:spPr/>
        <p:txBody>
          <a:bodyPr/>
          <a:lstStyle/>
          <a:p>
            <a:fld id="{2693CFF4-8183-4018-BDBF-5D8161EB9698}" type="slidenum">
              <a:rPr lang="en-US" smtClean="0"/>
              <a:t>29</a:t>
            </a:fld>
            <a:endParaRPr lang="en-US" dirty="0"/>
          </a:p>
        </p:txBody>
      </p:sp>
    </p:spTree>
    <p:extLst>
      <p:ext uri="{BB962C8B-B14F-4D97-AF65-F5344CB8AC3E}">
        <p14:creationId xmlns:p14="http://schemas.microsoft.com/office/powerpoint/2010/main" val="619888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months to years of abuse</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30</a:t>
            </a:fld>
            <a:endParaRPr lang="en-US" dirty="0"/>
          </a:p>
        </p:txBody>
      </p:sp>
    </p:spTree>
    <p:extLst>
      <p:ext uri="{BB962C8B-B14F-4D97-AF65-F5344CB8AC3E}">
        <p14:creationId xmlns:p14="http://schemas.microsoft.com/office/powerpoint/2010/main" val="153738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a:t>
            </a:r>
            <a:r>
              <a:rPr lang="en-US" baseline="0" dirty="0"/>
              <a:t> one word that describes a person on crack or heroin</a:t>
            </a:r>
          </a:p>
          <a:p>
            <a:endParaRPr lang="en-US" baseline="0" dirty="0"/>
          </a:p>
          <a:p>
            <a:r>
              <a:rPr lang="en-US" baseline="0" dirty="0"/>
              <a:t>Identify one word that describes a person with cancer</a:t>
            </a:r>
          </a:p>
          <a:p>
            <a:endParaRPr lang="en-US" baseline="0" dirty="0"/>
          </a:p>
          <a:p>
            <a:r>
              <a:rPr lang="en-US" baseline="0" dirty="0"/>
              <a:t>Note the difference in identifiable labels  - Pause for silence</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a:t>
            </a:fld>
            <a:endParaRPr lang="en-US" dirty="0"/>
          </a:p>
        </p:txBody>
      </p:sp>
    </p:spTree>
    <p:extLst>
      <p:ext uri="{BB962C8B-B14F-4D97-AF65-F5344CB8AC3E}">
        <p14:creationId xmlns:p14="http://schemas.microsoft.com/office/powerpoint/2010/main" val="4046341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CNS – Central Nervous</a:t>
            </a:r>
            <a:r>
              <a:rPr lang="en-US" baseline="0" dirty="0"/>
              <a:t> System</a:t>
            </a:r>
          </a:p>
          <a:p>
            <a:r>
              <a:rPr lang="en-US" baseline="0" dirty="0"/>
              <a:t>Other Depressants – Valium, Tranquilizers, barbiturates, etc</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32</a:t>
            </a:fld>
            <a:endParaRPr lang="en-US" dirty="0"/>
          </a:p>
        </p:txBody>
      </p:sp>
    </p:spTree>
    <p:extLst>
      <p:ext uri="{BB962C8B-B14F-4D97-AF65-F5344CB8AC3E}">
        <p14:creationId xmlns:p14="http://schemas.microsoft.com/office/powerpoint/2010/main" val="3517704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33</a:t>
            </a:fld>
            <a:endParaRPr lang="en-US" dirty="0"/>
          </a:p>
        </p:txBody>
      </p:sp>
    </p:spTree>
    <p:extLst>
      <p:ext uri="{BB962C8B-B14F-4D97-AF65-F5344CB8AC3E}">
        <p14:creationId xmlns:p14="http://schemas.microsoft.com/office/powerpoint/2010/main" val="180960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Fentanyl – Synthetic and short-acting opioid</a:t>
            </a:r>
            <a:r>
              <a:rPr lang="en-US" baseline="0" dirty="0"/>
              <a:t> analgesic</a:t>
            </a:r>
          </a:p>
          <a:p>
            <a:endParaRPr lang="en-US" baseline="0" dirty="0"/>
          </a:p>
          <a:p>
            <a:r>
              <a:rPr lang="en-US" baseline="0" dirty="0"/>
              <a:t>100X’s more potent than Morphine</a:t>
            </a:r>
          </a:p>
          <a:p>
            <a:endParaRPr lang="en-US" baseline="0" dirty="0"/>
          </a:p>
          <a:p>
            <a:r>
              <a:rPr lang="en-US" baseline="0" dirty="0"/>
              <a:t>50X’s more potent than Heroin</a:t>
            </a:r>
          </a:p>
          <a:p>
            <a:endParaRPr lang="en-US" baseline="0" dirty="0"/>
          </a:p>
          <a:p>
            <a:r>
              <a:rPr lang="en-US" baseline="0" dirty="0"/>
              <a:t>Primary use is for managing acute or chronic pain associated wit advanced cancer</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34</a:t>
            </a:fld>
            <a:endParaRPr lang="en-US" dirty="0"/>
          </a:p>
        </p:txBody>
      </p:sp>
    </p:spTree>
    <p:extLst>
      <p:ext uri="{BB962C8B-B14F-4D97-AF65-F5344CB8AC3E}">
        <p14:creationId xmlns:p14="http://schemas.microsoft.com/office/powerpoint/2010/main" val="832567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public health problem in the US</a:t>
            </a:r>
          </a:p>
          <a:p>
            <a:endParaRPr lang="en-US" dirty="0"/>
          </a:p>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35</a:t>
            </a:fld>
            <a:endParaRPr lang="en-US" dirty="0"/>
          </a:p>
        </p:txBody>
      </p:sp>
    </p:spTree>
    <p:extLst>
      <p:ext uri="{BB962C8B-B14F-4D97-AF65-F5344CB8AC3E}">
        <p14:creationId xmlns:p14="http://schemas.microsoft.com/office/powerpoint/2010/main" val="3276015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decrease is due to</a:t>
            </a:r>
            <a:r>
              <a:rPr lang="en-US" baseline="0" dirty="0"/>
              <a:t> the hard work so many in the communities have put in to help turn the tide on this terrible crisis</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36</a:t>
            </a:fld>
            <a:endParaRPr lang="en-US" dirty="0"/>
          </a:p>
        </p:txBody>
      </p:sp>
    </p:spTree>
    <p:extLst>
      <p:ext uri="{BB962C8B-B14F-4D97-AF65-F5344CB8AC3E}">
        <p14:creationId xmlns:p14="http://schemas.microsoft.com/office/powerpoint/2010/main" val="3469559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faster,</a:t>
            </a:r>
            <a:r>
              <a:rPr lang="en-US" baseline="0" dirty="0"/>
              <a:t> even in small doses, than morphine or heroin.</a:t>
            </a:r>
          </a:p>
          <a:p>
            <a:endParaRPr lang="en-US" baseline="0" dirty="0"/>
          </a:p>
          <a:p>
            <a:r>
              <a:rPr lang="en-US" baseline="0" dirty="0"/>
              <a:t>50-100 times more potent than morphine</a:t>
            </a:r>
          </a:p>
          <a:p>
            <a:r>
              <a:rPr lang="en-US" baseline="0" dirty="0"/>
              <a:t>50 times more potent than many forms of heroin</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37</a:t>
            </a:fld>
            <a:endParaRPr lang="en-US" dirty="0"/>
          </a:p>
        </p:txBody>
      </p:sp>
    </p:spTree>
    <p:extLst>
      <p:ext uri="{BB962C8B-B14F-4D97-AF65-F5344CB8AC3E}">
        <p14:creationId xmlns:p14="http://schemas.microsoft.com/office/powerpoint/2010/main" val="257886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a:t>
            </a:r>
            <a:r>
              <a:rPr lang="en-US" baseline="0" dirty="0"/>
              <a:t> seen as a white or brown powder or as a black sticky substance.  The differences in color are due to impurities left from the manufacturing process or the presence of additives.</a:t>
            </a:r>
          </a:p>
          <a:p>
            <a:endParaRPr lang="en-US" baseline="0" dirty="0"/>
          </a:p>
          <a:p>
            <a:r>
              <a:rPr lang="en-US" baseline="0" dirty="0"/>
              <a:t>Sometimes cut with other substances such as sugar, powdered milk, cornstarch, or ven poisons like strychnine</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38</a:t>
            </a:fld>
            <a:endParaRPr lang="en-US" dirty="0"/>
          </a:p>
        </p:txBody>
      </p:sp>
    </p:spTree>
    <p:extLst>
      <p:ext uri="{BB962C8B-B14F-4D97-AF65-F5344CB8AC3E}">
        <p14:creationId xmlns:p14="http://schemas.microsoft.com/office/powerpoint/2010/main" val="2392966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39</a:t>
            </a:fld>
            <a:endParaRPr lang="en-US" dirty="0"/>
          </a:p>
        </p:txBody>
      </p:sp>
    </p:spTree>
    <p:extLst>
      <p:ext uri="{BB962C8B-B14F-4D97-AF65-F5344CB8AC3E}">
        <p14:creationId xmlns:p14="http://schemas.microsoft.com/office/powerpoint/2010/main" val="1267543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40</a:t>
            </a:fld>
            <a:endParaRPr lang="en-US" dirty="0"/>
          </a:p>
        </p:txBody>
      </p:sp>
    </p:spTree>
    <p:extLst>
      <p:ext uri="{BB962C8B-B14F-4D97-AF65-F5344CB8AC3E}">
        <p14:creationId xmlns:p14="http://schemas.microsoft.com/office/powerpoint/2010/main" val="3890888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Flakka is pink or white crystals  also</a:t>
            </a:r>
            <a:r>
              <a:rPr lang="en-US" baseline="0" dirty="0"/>
              <a:t> know as “gravel”  </a:t>
            </a:r>
            <a:r>
              <a:rPr lang="en-US" dirty="0"/>
              <a:t>that can be eaten, snorted,</a:t>
            </a:r>
            <a:r>
              <a:rPr lang="en-US" baseline="0" dirty="0"/>
              <a:t> injected, or vaporized in an e-cigarette</a:t>
            </a:r>
          </a:p>
          <a:p>
            <a:r>
              <a:rPr lang="en-US" baseline="0" dirty="0"/>
              <a:t>It produces paranoia, hallucinations and in extreme cases, violent behaviors</a:t>
            </a:r>
          </a:p>
        </p:txBody>
      </p:sp>
      <p:sp>
        <p:nvSpPr>
          <p:cNvPr id="4" name="Slide Number Placeholder 3"/>
          <p:cNvSpPr>
            <a:spLocks noGrp="1"/>
          </p:cNvSpPr>
          <p:nvPr>
            <p:ph type="sldNum" sz="quarter" idx="10"/>
          </p:nvPr>
        </p:nvSpPr>
        <p:spPr/>
        <p:txBody>
          <a:bodyPr/>
          <a:lstStyle/>
          <a:p>
            <a:fld id="{2693CFF4-8183-4018-BDBF-5D8161EB9698}" type="slidenum">
              <a:rPr lang="en-US" smtClean="0"/>
              <a:t>41</a:t>
            </a:fld>
            <a:endParaRPr lang="en-US" dirty="0"/>
          </a:p>
        </p:txBody>
      </p:sp>
    </p:spTree>
    <p:extLst>
      <p:ext uri="{BB962C8B-B14F-4D97-AF65-F5344CB8AC3E}">
        <p14:creationId xmlns:p14="http://schemas.microsoft.com/office/powerpoint/2010/main" val="33652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r>
              <a:rPr lang="en-US" baseline="0" dirty="0"/>
              <a:t> with audience</a:t>
            </a:r>
          </a:p>
          <a:p>
            <a:endParaRPr lang="en-US" dirty="0"/>
          </a:p>
          <a:p>
            <a:r>
              <a:rPr lang="en-US" dirty="0"/>
              <a:t>People with addictive disorders may be aware of their</a:t>
            </a:r>
            <a:r>
              <a:rPr lang="en-US" baseline="0" dirty="0"/>
              <a:t> problem, but be unable to stop it even if they want to.</a:t>
            </a:r>
          </a:p>
          <a:p>
            <a:endParaRPr lang="en-US" baseline="0" dirty="0"/>
          </a:p>
          <a:p>
            <a:r>
              <a:rPr lang="en-US" baseline="0" dirty="0"/>
              <a:t>The misuse of drugs and alcohol is the leadin</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a:t>
            </a:fld>
            <a:endParaRPr lang="en-US" dirty="0"/>
          </a:p>
        </p:txBody>
      </p:sp>
    </p:spTree>
    <p:extLst>
      <p:ext uri="{BB962C8B-B14F-4D97-AF65-F5344CB8AC3E}">
        <p14:creationId xmlns:p14="http://schemas.microsoft.com/office/powerpoint/2010/main" val="506422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42</a:t>
            </a:fld>
            <a:endParaRPr lang="en-US" dirty="0"/>
          </a:p>
        </p:txBody>
      </p:sp>
    </p:spTree>
    <p:extLst>
      <p:ext uri="{BB962C8B-B14F-4D97-AF65-F5344CB8AC3E}">
        <p14:creationId xmlns:p14="http://schemas.microsoft.com/office/powerpoint/2010/main" val="2840777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45</a:t>
            </a:fld>
            <a:endParaRPr lang="en-US" dirty="0"/>
          </a:p>
        </p:txBody>
      </p:sp>
    </p:spTree>
    <p:extLst>
      <p:ext uri="{BB962C8B-B14F-4D97-AF65-F5344CB8AC3E}">
        <p14:creationId xmlns:p14="http://schemas.microsoft.com/office/powerpoint/2010/main" val="3507723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46</a:t>
            </a:fld>
            <a:endParaRPr lang="en-US" dirty="0"/>
          </a:p>
        </p:txBody>
      </p:sp>
    </p:spTree>
    <p:extLst>
      <p:ext uri="{BB962C8B-B14F-4D97-AF65-F5344CB8AC3E}">
        <p14:creationId xmlns:p14="http://schemas.microsoft.com/office/powerpoint/2010/main" val="2557683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47</a:t>
            </a:fld>
            <a:endParaRPr lang="en-US" dirty="0"/>
          </a:p>
        </p:txBody>
      </p:sp>
    </p:spTree>
    <p:extLst>
      <p:ext uri="{BB962C8B-B14F-4D97-AF65-F5344CB8AC3E}">
        <p14:creationId xmlns:p14="http://schemas.microsoft.com/office/powerpoint/2010/main" val="1317594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48</a:t>
            </a:fld>
            <a:endParaRPr lang="en-US" dirty="0"/>
          </a:p>
        </p:txBody>
      </p:sp>
    </p:spTree>
    <p:extLst>
      <p:ext uri="{BB962C8B-B14F-4D97-AF65-F5344CB8AC3E}">
        <p14:creationId xmlns:p14="http://schemas.microsoft.com/office/powerpoint/2010/main" val="5311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not exhausted the list of services.  ADAMHS resource guide</a:t>
            </a:r>
            <a:r>
              <a:rPr lang="en-US" baseline="0" dirty="0"/>
              <a:t> – give as a handout</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49</a:t>
            </a:fld>
            <a:endParaRPr lang="en-US" dirty="0"/>
          </a:p>
        </p:txBody>
      </p:sp>
    </p:spTree>
    <p:extLst>
      <p:ext uri="{BB962C8B-B14F-4D97-AF65-F5344CB8AC3E}">
        <p14:creationId xmlns:p14="http://schemas.microsoft.com/office/powerpoint/2010/main" val="2901062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50</a:t>
            </a:fld>
            <a:endParaRPr lang="en-US" dirty="0"/>
          </a:p>
        </p:txBody>
      </p:sp>
    </p:spTree>
    <p:extLst>
      <p:ext uri="{BB962C8B-B14F-4D97-AF65-F5344CB8AC3E}">
        <p14:creationId xmlns:p14="http://schemas.microsoft.com/office/powerpoint/2010/main" val="1013274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51</a:t>
            </a:fld>
            <a:endParaRPr lang="en-US" dirty="0"/>
          </a:p>
        </p:txBody>
      </p:sp>
    </p:spTree>
    <p:extLst>
      <p:ext uri="{BB962C8B-B14F-4D97-AF65-F5344CB8AC3E}">
        <p14:creationId xmlns:p14="http://schemas.microsoft.com/office/powerpoint/2010/main" val="3503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52</a:t>
            </a:fld>
            <a:endParaRPr lang="en-US" dirty="0"/>
          </a:p>
        </p:txBody>
      </p:sp>
    </p:spTree>
    <p:extLst>
      <p:ext uri="{BB962C8B-B14F-4D97-AF65-F5344CB8AC3E}">
        <p14:creationId xmlns:p14="http://schemas.microsoft.com/office/powerpoint/2010/main" val="233979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5</a:t>
            </a:fld>
            <a:endParaRPr lang="en-US" dirty="0"/>
          </a:p>
        </p:txBody>
      </p:sp>
    </p:spTree>
    <p:extLst>
      <p:ext uri="{BB962C8B-B14F-4D97-AF65-F5344CB8AC3E}">
        <p14:creationId xmlns:p14="http://schemas.microsoft.com/office/powerpoint/2010/main" val="265140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Encourage to identify own biases regarding substance use </a:t>
            </a:r>
          </a:p>
          <a:p>
            <a:endParaRPr lang="en-US" baseline="0" dirty="0"/>
          </a:p>
          <a:p>
            <a:r>
              <a:rPr lang="en-US" baseline="0" dirty="0"/>
              <a:t>Talking about substance use disorders or mental illness was once taboo.  Even today most people don’t treat people with mental health conditions or substance use the same way they treat people affected by other serious diseases.</a:t>
            </a:r>
          </a:p>
          <a:p>
            <a:endParaRPr lang="en-US" baseline="0" dirty="0"/>
          </a:p>
          <a:p>
            <a:r>
              <a:rPr lang="en-US" baseline="0" dirty="0"/>
              <a:t>Just like cancer is treatable; substance use is treatable, as well, and requires empathy and support.</a:t>
            </a:r>
          </a:p>
          <a:p>
            <a:endParaRPr lang="en-US" baseline="0" dirty="0"/>
          </a:p>
          <a:p>
            <a:r>
              <a:rPr lang="en-US" baseline="0" dirty="0"/>
              <a:t>Neither have any bearings on economic status – No one chooses to have a substance use disorder, mental illness or cancer.</a:t>
            </a:r>
          </a:p>
          <a:p>
            <a:endParaRPr lang="en-US" baseline="0" dirty="0"/>
          </a:p>
          <a:p>
            <a:r>
              <a:rPr lang="en-US" baseline="0" dirty="0"/>
              <a:t>The taboo or stigma creates shame, guilt, and fear which can lead to isolation</a:t>
            </a:r>
          </a:p>
          <a:p>
            <a:endParaRPr lang="en-US" baseline="0" dirty="0"/>
          </a:p>
          <a:p>
            <a:r>
              <a:rPr lang="en-US" baseline="0" dirty="0"/>
              <a:t>Reducing stigma isn’t easy due to misconceptions and prejudice</a:t>
            </a:r>
          </a:p>
          <a:p>
            <a:endParaRPr lang="en-US" baseline="0" dirty="0"/>
          </a:p>
          <a:p>
            <a:r>
              <a:rPr lang="en-US" baseline="0" dirty="0"/>
              <a:t>Treat people with respect</a:t>
            </a:r>
          </a:p>
          <a:p>
            <a:endParaRPr lang="en-US" baseline="0" dirty="0"/>
          </a:p>
          <a:p>
            <a:r>
              <a:rPr lang="en-US" baseline="0" dirty="0"/>
              <a:t>Be educated about substance use disorder</a:t>
            </a:r>
          </a:p>
          <a:p>
            <a:r>
              <a:rPr lang="en-US" baseline="0" dirty="0"/>
              <a:t>Become familiar with community resources</a:t>
            </a:r>
            <a:endParaRPr lang="en-US" dirty="0"/>
          </a:p>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6</a:t>
            </a:fld>
            <a:endParaRPr lang="en-US" dirty="0"/>
          </a:p>
        </p:txBody>
      </p:sp>
    </p:spTree>
    <p:extLst>
      <p:ext uri="{BB962C8B-B14F-4D97-AF65-F5344CB8AC3E}">
        <p14:creationId xmlns:p14="http://schemas.microsoft.com/office/powerpoint/2010/main" val="23998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misuse</a:t>
            </a:r>
            <a:r>
              <a:rPr lang="en-US" baseline="0" dirty="0"/>
              <a:t> of drugs and alcohol is the leading cause of preventable illnesses and premature death.</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7</a:t>
            </a:fld>
            <a:endParaRPr lang="en-US" dirty="0"/>
          </a:p>
        </p:txBody>
      </p:sp>
    </p:spTree>
    <p:extLst>
      <p:ext uri="{BB962C8B-B14F-4D97-AF65-F5344CB8AC3E}">
        <p14:creationId xmlns:p14="http://schemas.microsoft.com/office/powerpoint/2010/main" val="14415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8</a:t>
            </a:fld>
            <a:endParaRPr lang="en-US" dirty="0"/>
          </a:p>
        </p:txBody>
      </p:sp>
    </p:spTree>
    <p:extLst>
      <p:ext uri="{BB962C8B-B14F-4D97-AF65-F5344CB8AC3E}">
        <p14:creationId xmlns:p14="http://schemas.microsoft.com/office/powerpoint/2010/main" val="27306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drug</a:t>
            </a:r>
            <a:r>
              <a:rPr lang="en-US" baseline="0" dirty="0"/>
              <a:t> abuse and drug addiction</a:t>
            </a:r>
            <a:endParaRPr lang="en-US" dirty="0"/>
          </a:p>
        </p:txBody>
      </p:sp>
      <p:sp>
        <p:nvSpPr>
          <p:cNvPr id="4" name="Slide Number Placeholder 3"/>
          <p:cNvSpPr>
            <a:spLocks noGrp="1"/>
          </p:cNvSpPr>
          <p:nvPr>
            <p:ph type="sldNum" sz="quarter" idx="10"/>
          </p:nvPr>
        </p:nvSpPr>
        <p:spPr/>
        <p:txBody>
          <a:bodyPr/>
          <a:lstStyle/>
          <a:p>
            <a:fld id="{2693CFF4-8183-4018-BDBF-5D8161EB9698}" type="slidenum">
              <a:rPr lang="en-US" smtClean="0"/>
              <a:t>9</a:t>
            </a:fld>
            <a:endParaRPr lang="en-US" dirty="0"/>
          </a:p>
        </p:txBody>
      </p:sp>
    </p:spTree>
    <p:extLst>
      <p:ext uri="{BB962C8B-B14F-4D97-AF65-F5344CB8AC3E}">
        <p14:creationId xmlns:p14="http://schemas.microsoft.com/office/powerpoint/2010/main" val="48433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ufLpGPauII&amp;t=5s" TargetMode="External"/><Relationship Id="rId2" Type="http://schemas.openxmlformats.org/officeDocument/2006/relationships/hyperlink" Target="https://www.youtube.com/watch?v=rJSDgvWQSY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637g.app.goo.gl/pp34kTQbXE7GTbpr7"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YQ4pEOt0oF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6574" y="2075935"/>
            <a:ext cx="9552241" cy="2283677"/>
          </a:xfrm>
        </p:spPr>
        <p:txBody>
          <a:bodyPr>
            <a:noAutofit/>
          </a:bodyPr>
          <a:lstStyle/>
          <a:p>
            <a:pPr algn="ctr"/>
            <a:r>
              <a:rPr lang="en-US" b="1" dirty="0">
                <a:latin typeface="Century Gothic" panose="020B0502020202020204" pitchFamily="34" charset="0"/>
              </a:rPr>
              <a:t>Substance Use Disorder 101</a:t>
            </a:r>
            <a:br>
              <a:rPr lang="en-US" b="1" dirty="0">
                <a:latin typeface="Century Gothic" panose="020B0502020202020204" pitchFamily="34" charset="0"/>
              </a:rPr>
            </a:br>
            <a:r>
              <a:rPr lang="en-US" b="1" dirty="0">
                <a:latin typeface="Century Gothic" panose="020B0502020202020204" pitchFamily="34" charset="0"/>
              </a:rPr>
              <a:t>“Addiction”</a:t>
            </a:r>
          </a:p>
        </p:txBody>
      </p:sp>
      <p:sp>
        <p:nvSpPr>
          <p:cNvPr id="3" name="Subtitle 2"/>
          <p:cNvSpPr>
            <a:spLocks noGrp="1"/>
          </p:cNvSpPr>
          <p:nvPr>
            <p:ph type="subTitle" idx="1"/>
          </p:nvPr>
        </p:nvSpPr>
        <p:spPr>
          <a:xfrm>
            <a:off x="2589211" y="5269832"/>
            <a:ext cx="8915399" cy="1126283"/>
          </a:xfrm>
        </p:spPr>
        <p:txBody>
          <a:bodyPr>
            <a:normAutofit/>
          </a:bodyPr>
          <a:lstStyle/>
          <a:p>
            <a:r>
              <a:rPr lang="en-US" sz="2400" b="1" dirty="0">
                <a:latin typeface="Century Gothic" panose="020B0502020202020204" pitchFamily="34" charset="0"/>
              </a:rPr>
              <a:t>Regina Spicer, LSW, LICDC-CS-R</a:t>
            </a:r>
          </a:p>
          <a:p>
            <a:r>
              <a:rPr lang="en-US" b="1" dirty="0">
                <a:latin typeface="Century Gothic" panose="020B0502020202020204" pitchFamily="34" charset="0"/>
              </a:rPr>
              <a:t>Training Officer</a:t>
            </a:r>
          </a:p>
          <a:p>
            <a:endParaRPr lang="en-US" sz="2400" dirty="0">
              <a:latin typeface="Corbel" panose="020B0503020204020204" pitchFamily="34" charset="0"/>
            </a:endParaRPr>
          </a:p>
        </p:txBody>
      </p:sp>
      <p:pic>
        <p:nvPicPr>
          <p:cNvPr id="4" name="Picture 3"/>
          <p:cNvPicPr>
            <a:picLocks noChangeAspect="1"/>
          </p:cNvPicPr>
          <p:nvPr/>
        </p:nvPicPr>
        <p:blipFill>
          <a:blip r:embed="rId3"/>
          <a:stretch>
            <a:fillRect/>
          </a:stretch>
        </p:blipFill>
        <p:spPr>
          <a:xfrm>
            <a:off x="8723075" y="9327"/>
            <a:ext cx="3468925" cy="1127858"/>
          </a:xfrm>
          <a:prstGeom prst="rect">
            <a:avLst/>
          </a:prstGeom>
        </p:spPr>
      </p:pic>
    </p:spTree>
    <p:extLst>
      <p:ext uri="{BB962C8B-B14F-4D97-AF65-F5344CB8AC3E}">
        <p14:creationId xmlns:p14="http://schemas.microsoft.com/office/powerpoint/2010/main" val="1367158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Definition of Addiction?</a:t>
            </a:r>
          </a:p>
        </p:txBody>
      </p:sp>
      <p:sp>
        <p:nvSpPr>
          <p:cNvPr id="3" name="Content Placeholder 2"/>
          <p:cNvSpPr>
            <a:spLocks noGrp="1"/>
          </p:cNvSpPr>
          <p:nvPr>
            <p:ph idx="1"/>
          </p:nvPr>
        </p:nvSpPr>
        <p:spPr/>
        <p:txBody>
          <a:bodyPr>
            <a:normAutofit/>
          </a:bodyPr>
          <a:lstStyle/>
          <a:p>
            <a:r>
              <a:rPr lang="en-US" sz="2600" dirty="0"/>
              <a:t>A chronic, relapsing disorder characterized by compulsive drug seeking and use despite adverse consequences.  It is considered a brain disorder, because it involves functional changes to brain circuits involved in reward, stress, and self-control, and those changes may last a long time after a person has topped taking drugs</a:t>
            </a:r>
          </a:p>
          <a:p>
            <a:pPr marL="0" indent="0" algn="r">
              <a:buNone/>
            </a:pPr>
            <a:endParaRPr lang="en-US" dirty="0"/>
          </a:p>
          <a:p>
            <a:pPr marL="0" indent="0" algn="r">
              <a:buNone/>
            </a:pPr>
            <a:r>
              <a:rPr lang="en-US" sz="1600" dirty="0"/>
              <a:t>National Institutes of Health (NIH)</a:t>
            </a:r>
          </a:p>
        </p:txBody>
      </p:sp>
    </p:spTree>
    <p:extLst>
      <p:ext uri="{BB962C8B-B14F-4D97-AF65-F5344CB8AC3E}">
        <p14:creationId xmlns:p14="http://schemas.microsoft.com/office/powerpoint/2010/main" val="247504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379" y="228693"/>
            <a:ext cx="10585621" cy="1600106"/>
          </a:xfrm>
        </p:spPr>
        <p:txBody>
          <a:bodyPr>
            <a:noAutofit/>
          </a:bodyPr>
          <a:lstStyle/>
          <a:p>
            <a:pPr algn="ctr"/>
            <a:r>
              <a:rPr lang="en-US" sz="5200" b="1" dirty="0"/>
              <a:t>Diagnostic Statistical Manual (DSM 5)</a:t>
            </a:r>
          </a:p>
        </p:txBody>
      </p:sp>
      <p:sp>
        <p:nvSpPr>
          <p:cNvPr id="3" name="Content Placeholder 2"/>
          <p:cNvSpPr>
            <a:spLocks noGrp="1"/>
          </p:cNvSpPr>
          <p:nvPr>
            <p:ph idx="1"/>
          </p:nvPr>
        </p:nvSpPr>
        <p:spPr>
          <a:xfrm>
            <a:off x="2589212" y="2022390"/>
            <a:ext cx="8915400" cy="3777622"/>
          </a:xfrm>
        </p:spPr>
        <p:txBody>
          <a:bodyPr>
            <a:normAutofit/>
          </a:bodyPr>
          <a:lstStyle/>
          <a:p>
            <a:r>
              <a:rPr lang="en-US" sz="2600" b="1" dirty="0"/>
              <a:t>According to the DSM-5</a:t>
            </a:r>
          </a:p>
          <a:p>
            <a:r>
              <a:rPr lang="en-US" sz="2600" dirty="0"/>
              <a:t>A definitive and unique pattern of behavioral and physiological symptoms have been identified for substance use disorders</a:t>
            </a:r>
          </a:p>
          <a:p>
            <a:r>
              <a:rPr lang="en-US" sz="2600" dirty="0"/>
              <a:t>Substance use disorders manifest themselves similarly in most people and have predictable series of symptoms</a:t>
            </a:r>
          </a:p>
          <a:p>
            <a:pPr marL="0" indent="0">
              <a:buNone/>
            </a:pPr>
            <a:endParaRPr lang="en-US" sz="2800" dirty="0"/>
          </a:p>
          <a:p>
            <a:endParaRPr lang="en-US" sz="2600" b="1" dirty="0"/>
          </a:p>
          <a:p>
            <a:pPr marL="0" indent="0">
              <a:buNone/>
            </a:pPr>
            <a:endParaRPr lang="en-US" sz="2600" b="1" dirty="0"/>
          </a:p>
        </p:txBody>
      </p:sp>
    </p:spTree>
    <p:extLst>
      <p:ext uri="{BB962C8B-B14F-4D97-AF65-F5344CB8AC3E}">
        <p14:creationId xmlns:p14="http://schemas.microsoft.com/office/powerpoint/2010/main" val="281797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362" y="394535"/>
            <a:ext cx="8911687" cy="1280890"/>
          </a:xfrm>
        </p:spPr>
        <p:txBody>
          <a:bodyPr>
            <a:normAutofit/>
          </a:bodyPr>
          <a:lstStyle/>
          <a:p>
            <a:pPr algn="ctr"/>
            <a:r>
              <a:rPr lang="en-US" sz="5400" b="1" dirty="0"/>
              <a:t>Drug Addiction</a:t>
            </a:r>
            <a:endParaRPr lang="en-US" sz="5400" dirty="0"/>
          </a:p>
        </p:txBody>
      </p:sp>
      <p:sp>
        <p:nvSpPr>
          <p:cNvPr id="3" name="Content Placeholder 2"/>
          <p:cNvSpPr>
            <a:spLocks noGrp="1"/>
          </p:cNvSpPr>
          <p:nvPr>
            <p:ph idx="1"/>
          </p:nvPr>
        </p:nvSpPr>
        <p:spPr>
          <a:xfrm>
            <a:off x="2589212" y="1917031"/>
            <a:ext cx="8915400" cy="4219074"/>
          </a:xfrm>
        </p:spPr>
        <p:txBody>
          <a:bodyPr>
            <a:normAutofit/>
          </a:bodyPr>
          <a:lstStyle/>
          <a:p>
            <a:r>
              <a:rPr lang="en-US" sz="2400" dirty="0"/>
              <a:t>Addiction is a lot like other diseases, such as heart disease or cancer.  They are illnesses.</a:t>
            </a:r>
          </a:p>
          <a:p>
            <a:r>
              <a:rPr lang="en-US" sz="2400" dirty="0"/>
              <a:t>Both disrupt normal, healthy functioning of an organ in the body</a:t>
            </a:r>
          </a:p>
          <a:p>
            <a:r>
              <a:rPr lang="en-US" sz="2400" dirty="0"/>
              <a:t>Both have serious harmful effects</a:t>
            </a:r>
          </a:p>
          <a:p>
            <a:r>
              <a:rPr lang="en-US" sz="2400" dirty="0"/>
              <a:t>Both, in many cases, are preventable and treatable</a:t>
            </a:r>
          </a:p>
          <a:p>
            <a:r>
              <a:rPr lang="en-US" sz="2400" dirty="0"/>
              <a:t>If left untreated, can last a lifetime and may lead to death</a:t>
            </a:r>
          </a:p>
          <a:p>
            <a:pPr marL="0" indent="0" algn="r">
              <a:buNone/>
            </a:pPr>
            <a:r>
              <a:rPr lang="en-US" sz="1600" dirty="0"/>
              <a:t>National Institutes of Health (NIH)</a:t>
            </a:r>
          </a:p>
          <a:p>
            <a:pPr marL="0" indent="0" algn="r">
              <a:buNone/>
            </a:pPr>
            <a:endParaRPr lang="en-US" sz="2400" dirty="0"/>
          </a:p>
          <a:p>
            <a:endParaRPr lang="en-US" sz="2400" dirty="0"/>
          </a:p>
          <a:p>
            <a:endParaRPr lang="en-US" sz="2400" dirty="0"/>
          </a:p>
        </p:txBody>
      </p:sp>
    </p:spTree>
    <p:extLst>
      <p:ext uri="{BB962C8B-B14F-4D97-AF65-F5344CB8AC3E}">
        <p14:creationId xmlns:p14="http://schemas.microsoft.com/office/powerpoint/2010/main" val="324698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420" y="624109"/>
            <a:ext cx="8911687" cy="1280890"/>
          </a:xfrm>
        </p:spPr>
        <p:txBody>
          <a:bodyPr>
            <a:normAutofit/>
          </a:bodyPr>
          <a:lstStyle/>
          <a:p>
            <a:pPr algn="ctr"/>
            <a:r>
              <a:rPr lang="en-US" sz="5400" b="1" dirty="0">
                <a:solidFill>
                  <a:schemeClr val="tx1"/>
                </a:solidFill>
              </a:rPr>
              <a:t>Co-Occurring Disorders</a:t>
            </a:r>
            <a:endParaRPr lang="en-US" sz="5400" dirty="0"/>
          </a:p>
        </p:txBody>
      </p:sp>
      <p:sp>
        <p:nvSpPr>
          <p:cNvPr id="3" name="Content Placeholder 2"/>
          <p:cNvSpPr>
            <a:spLocks noGrp="1"/>
          </p:cNvSpPr>
          <p:nvPr>
            <p:ph idx="1"/>
          </p:nvPr>
        </p:nvSpPr>
        <p:spPr>
          <a:xfrm>
            <a:off x="2459420" y="1904999"/>
            <a:ext cx="9506607" cy="4606159"/>
          </a:xfrm>
        </p:spPr>
        <p:txBody>
          <a:bodyPr>
            <a:noAutofit/>
          </a:bodyPr>
          <a:lstStyle/>
          <a:p>
            <a:r>
              <a:rPr lang="en-US" sz="2200" dirty="0">
                <a:solidFill>
                  <a:schemeClr val="tx1"/>
                </a:solidFill>
              </a:rPr>
              <a:t>When you have both a substance abuse problem and a mental health issue such as depression, bipolar disorder, or anxiety, it is called a co-occurring disorder or dual diagnosis and can range in severity – mild, moderate to severe</a:t>
            </a:r>
          </a:p>
          <a:p>
            <a:r>
              <a:rPr lang="en-US" sz="2200" dirty="0">
                <a:solidFill>
                  <a:schemeClr val="tx1"/>
                </a:solidFill>
              </a:rPr>
              <a:t>More common than most people realize</a:t>
            </a:r>
          </a:p>
          <a:p>
            <a:r>
              <a:rPr lang="en-US" sz="2200" dirty="0">
                <a:solidFill>
                  <a:schemeClr val="tx1"/>
                </a:solidFill>
              </a:rPr>
              <a:t>Both the mental health and the drug or alcohol addiction have their own unique symptoms that can get in the way of one’s ability to function at work, school, maintain a stable home life, handle life’s difficulties, and relate to others</a:t>
            </a:r>
          </a:p>
          <a:p>
            <a:r>
              <a:rPr lang="en-US" sz="2200" dirty="0">
                <a:solidFill>
                  <a:schemeClr val="tx1"/>
                </a:solidFill>
              </a:rPr>
              <a:t>Either disorder –substance use or mental illness – can develop first and the </a:t>
            </a:r>
            <a:r>
              <a:rPr lang="en-US" sz="2400" dirty="0">
                <a:solidFill>
                  <a:schemeClr val="tx1"/>
                </a:solidFill>
              </a:rPr>
              <a:t>co-occurring disorders can also affect each other</a:t>
            </a:r>
          </a:p>
          <a:p>
            <a:pPr marL="0" indent="0">
              <a:buNone/>
            </a:pPr>
            <a:endParaRPr lang="en-US" sz="2400" dirty="0"/>
          </a:p>
        </p:txBody>
      </p:sp>
    </p:spTree>
    <p:extLst>
      <p:ext uri="{BB962C8B-B14F-4D97-AF65-F5344CB8AC3E}">
        <p14:creationId xmlns:p14="http://schemas.microsoft.com/office/powerpoint/2010/main" val="423482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6695" y="190973"/>
            <a:ext cx="8911687" cy="1280890"/>
          </a:xfrm>
        </p:spPr>
        <p:txBody>
          <a:bodyPr>
            <a:normAutofit/>
          </a:bodyPr>
          <a:lstStyle/>
          <a:p>
            <a:pPr algn="ctr"/>
            <a:r>
              <a:rPr lang="en-US" sz="5400" b="1" dirty="0"/>
              <a:t>Stages of Addiction</a:t>
            </a:r>
          </a:p>
        </p:txBody>
      </p:sp>
      <p:graphicFrame>
        <p:nvGraphicFramePr>
          <p:cNvPr id="6" name="Diagram 5"/>
          <p:cNvGraphicFramePr/>
          <p:nvPr/>
        </p:nvGraphicFramePr>
        <p:xfrm>
          <a:off x="229669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05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D2BB6E9-4A35-4F13-8F2E-2E8AFA3778A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FCC90B0-0953-4C4E-8041-545EE159FC3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FF6643E8-FF3B-4B29-91B8-D0D9050421E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59F2995D-850F-47C4-911B-0547698BCBA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512CE4B5-340D-4A1D-A619-E37E639E552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94B93E53-24E8-4277-BBEF-DFDCC13D93F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EB5BF560-04D4-4E79-8A4F-AEDF111729D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DDB90747-3397-4DA1-A42C-8747C7B844D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948ED16C-0AE8-4695-AFE1-C617486D469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6A31540C-04B6-4DFA-9A4F-4616C6F716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298" y="624110"/>
            <a:ext cx="9779398" cy="1623324"/>
          </a:xfrm>
        </p:spPr>
        <p:txBody>
          <a:bodyPr>
            <a:noAutofit/>
          </a:bodyPr>
          <a:lstStyle/>
          <a:p>
            <a:pPr algn="ctr"/>
            <a:r>
              <a:rPr lang="en-US" sz="5400" b="1" dirty="0"/>
              <a:t>How Does Drug Use Become an Addiction?</a:t>
            </a:r>
          </a:p>
        </p:txBody>
      </p:sp>
      <p:sp>
        <p:nvSpPr>
          <p:cNvPr id="3" name="Content Placeholder 2"/>
          <p:cNvSpPr>
            <a:spLocks noGrp="1"/>
          </p:cNvSpPr>
          <p:nvPr>
            <p:ph idx="1"/>
          </p:nvPr>
        </p:nvSpPr>
        <p:spPr>
          <a:xfrm>
            <a:off x="2508584" y="2664945"/>
            <a:ext cx="8915400" cy="3777622"/>
          </a:xfrm>
        </p:spPr>
        <p:txBody>
          <a:bodyPr>
            <a:normAutofit/>
          </a:bodyPr>
          <a:lstStyle/>
          <a:p>
            <a:r>
              <a:rPr lang="en-US" sz="2400" b="1" dirty="0"/>
              <a:t>What’s the connection between addiction &amp; the brain?</a:t>
            </a:r>
          </a:p>
          <a:p>
            <a:pPr marL="0" indent="0">
              <a:buNone/>
            </a:pPr>
            <a:endParaRPr lang="en-US" sz="2400" dirty="0"/>
          </a:p>
          <a:p>
            <a:pPr marL="0" indent="0">
              <a:buNone/>
            </a:pPr>
            <a:endParaRPr lang="en-US" sz="2400" dirty="0"/>
          </a:p>
          <a:p>
            <a:pPr marL="0" indent="0">
              <a:buNone/>
            </a:pPr>
            <a:endParaRPr lang="en-US" sz="2400" dirty="0"/>
          </a:p>
        </p:txBody>
      </p:sp>
      <p:pic>
        <p:nvPicPr>
          <p:cNvPr id="4" name="Picture 3"/>
          <p:cNvPicPr>
            <a:picLocks noChangeAspect="1"/>
          </p:cNvPicPr>
          <p:nvPr/>
        </p:nvPicPr>
        <p:blipFill>
          <a:blip r:embed="rId3"/>
          <a:stretch>
            <a:fillRect/>
          </a:stretch>
        </p:blipFill>
        <p:spPr>
          <a:xfrm>
            <a:off x="5031753" y="3630121"/>
            <a:ext cx="2920505" cy="2394935"/>
          </a:xfrm>
          <a:prstGeom prst="rect">
            <a:avLst/>
          </a:prstGeom>
        </p:spPr>
      </p:pic>
    </p:spTree>
    <p:extLst>
      <p:ext uri="{BB962C8B-B14F-4D97-AF65-F5344CB8AC3E}">
        <p14:creationId xmlns:p14="http://schemas.microsoft.com/office/powerpoint/2010/main" val="1200109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444" y="611754"/>
            <a:ext cx="8911687" cy="1280890"/>
          </a:xfrm>
        </p:spPr>
        <p:txBody>
          <a:bodyPr>
            <a:normAutofit/>
          </a:bodyPr>
          <a:lstStyle/>
          <a:p>
            <a:pPr algn="ctr"/>
            <a:r>
              <a:rPr lang="en-US" sz="5400" b="1" dirty="0"/>
              <a:t>Videos</a:t>
            </a:r>
          </a:p>
        </p:txBody>
      </p:sp>
      <p:sp>
        <p:nvSpPr>
          <p:cNvPr id="3" name="Content Placeholder 2"/>
          <p:cNvSpPr>
            <a:spLocks noGrp="1"/>
          </p:cNvSpPr>
          <p:nvPr>
            <p:ph idx="1"/>
          </p:nvPr>
        </p:nvSpPr>
        <p:spPr/>
        <p:txBody>
          <a:bodyPr>
            <a:normAutofit/>
          </a:bodyPr>
          <a:lstStyle/>
          <a:p>
            <a:endParaRPr lang="en-US" dirty="0"/>
          </a:p>
          <a:p>
            <a:r>
              <a:rPr lang="en-US" b="1" u="sng" dirty="0">
                <a:hlinkClick r:id="rId2"/>
              </a:rPr>
              <a:t>https://www.youtube.com/watch?v=rJSDgvWQSYI</a:t>
            </a:r>
            <a:endParaRPr lang="en-US" b="1" u="sng" dirty="0"/>
          </a:p>
          <a:p>
            <a:r>
              <a:rPr lang="en-US" dirty="0"/>
              <a:t>Addiction and the Brain</a:t>
            </a:r>
          </a:p>
          <a:p>
            <a:pPr marL="0" indent="0">
              <a:buNone/>
            </a:pPr>
            <a:endParaRPr lang="en-US" dirty="0">
              <a:hlinkClick r:id="rId3"/>
            </a:endParaRPr>
          </a:p>
          <a:p>
            <a:r>
              <a:rPr lang="en-US" dirty="0">
                <a:hlinkClick r:id="rId3"/>
              </a:rPr>
              <a:t>https://www.youtube.com/watch?v=SufLpGPauII&amp;t=5s</a:t>
            </a:r>
            <a:endParaRPr lang="en-US" dirty="0"/>
          </a:p>
          <a:p>
            <a:pPr marL="0" indent="0">
              <a:buNone/>
            </a:pPr>
            <a:r>
              <a:rPr lang="en-US" dirty="0"/>
              <a:t>	The Swiss Cheese Model of Addiction</a:t>
            </a:r>
          </a:p>
        </p:txBody>
      </p:sp>
    </p:spTree>
    <p:extLst>
      <p:ext uri="{BB962C8B-B14F-4D97-AF65-F5344CB8AC3E}">
        <p14:creationId xmlns:p14="http://schemas.microsoft.com/office/powerpoint/2010/main" val="306622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2941" y="624110"/>
            <a:ext cx="9774666" cy="1280890"/>
          </a:xfrm>
        </p:spPr>
        <p:txBody>
          <a:bodyPr>
            <a:noAutofit/>
          </a:bodyPr>
          <a:lstStyle/>
          <a:p>
            <a:pPr algn="ctr"/>
            <a:r>
              <a:rPr lang="en-US" sz="5400" b="1" dirty="0"/>
              <a:t>Addiction Signs &amp; Symptoms</a:t>
            </a:r>
          </a:p>
        </p:txBody>
      </p:sp>
      <p:sp>
        <p:nvSpPr>
          <p:cNvPr id="5" name="Content Placeholder 4"/>
          <p:cNvSpPr>
            <a:spLocks noGrp="1"/>
          </p:cNvSpPr>
          <p:nvPr>
            <p:ph idx="1"/>
          </p:nvPr>
        </p:nvSpPr>
        <p:spPr>
          <a:xfrm>
            <a:off x="2589212" y="2336800"/>
            <a:ext cx="8915400" cy="3777622"/>
          </a:xfrm>
        </p:spPr>
        <p:txBody>
          <a:bodyPr>
            <a:normAutofit fontScale="92500" lnSpcReduction="20000"/>
          </a:bodyPr>
          <a:lstStyle/>
          <a:p>
            <a:r>
              <a:rPr lang="en-US" sz="2600" dirty="0"/>
              <a:t>Often taken in larger amounts than intended</a:t>
            </a:r>
          </a:p>
          <a:p>
            <a:r>
              <a:rPr lang="en-US" sz="2600" dirty="0"/>
              <a:t>Unable to cut down or reduce use</a:t>
            </a:r>
          </a:p>
          <a:p>
            <a:r>
              <a:rPr lang="en-US" sz="2600" dirty="0"/>
              <a:t>Lots of time spent to obtain, use, or recover from  substance</a:t>
            </a:r>
          </a:p>
          <a:p>
            <a:r>
              <a:rPr lang="en-US" sz="2600" dirty="0"/>
              <a:t>Craving the substance</a:t>
            </a:r>
          </a:p>
          <a:p>
            <a:r>
              <a:rPr lang="en-US" sz="2600" dirty="0"/>
              <a:t>Failing to fulfill obligations, i.e. work, school</a:t>
            </a:r>
          </a:p>
          <a:p>
            <a:pPr marL="0" indent="0" algn="r">
              <a:buNone/>
            </a:pPr>
            <a:endParaRPr lang="en-US" sz="2600" dirty="0"/>
          </a:p>
          <a:p>
            <a:pPr marL="0" indent="0" algn="r">
              <a:buNone/>
            </a:pPr>
            <a:endParaRPr lang="en-US" sz="2600" dirty="0"/>
          </a:p>
          <a:p>
            <a:pPr marL="0" indent="0" algn="r">
              <a:buNone/>
            </a:pPr>
            <a:r>
              <a:rPr lang="en-US" sz="1900" dirty="0"/>
              <a:t>DSM-V</a:t>
            </a:r>
          </a:p>
        </p:txBody>
      </p:sp>
    </p:spTree>
    <p:extLst>
      <p:ext uri="{BB962C8B-B14F-4D97-AF65-F5344CB8AC3E}">
        <p14:creationId xmlns:p14="http://schemas.microsoft.com/office/powerpoint/2010/main" val="416677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438" y="624110"/>
            <a:ext cx="10083113" cy="1280890"/>
          </a:xfrm>
        </p:spPr>
        <p:txBody>
          <a:bodyPr>
            <a:noAutofit/>
          </a:bodyPr>
          <a:lstStyle/>
          <a:p>
            <a:pPr algn="ctr"/>
            <a:r>
              <a:rPr lang="en-US" sz="5400" b="1" dirty="0"/>
              <a:t>Addiction Signs &amp; Symptoms</a:t>
            </a:r>
          </a:p>
        </p:txBody>
      </p:sp>
      <p:sp>
        <p:nvSpPr>
          <p:cNvPr id="3" name="Content Placeholder 2"/>
          <p:cNvSpPr>
            <a:spLocks noGrp="1"/>
          </p:cNvSpPr>
          <p:nvPr>
            <p:ph idx="1"/>
          </p:nvPr>
        </p:nvSpPr>
        <p:spPr>
          <a:xfrm>
            <a:off x="2589212" y="2133600"/>
            <a:ext cx="8915400" cy="4588476"/>
          </a:xfrm>
        </p:spPr>
        <p:txBody>
          <a:bodyPr>
            <a:normAutofit/>
          </a:bodyPr>
          <a:lstStyle/>
          <a:p>
            <a:r>
              <a:rPr lang="en-US" sz="2600" dirty="0"/>
              <a:t>Continued use despite consequences</a:t>
            </a:r>
          </a:p>
          <a:p>
            <a:r>
              <a:rPr lang="en-US" sz="2600" dirty="0"/>
              <a:t>Giving up or reducing activities because of use</a:t>
            </a:r>
          </a:p>
          <a:p>
            <a:r>
              <a:rPr lang="en-US" sz="2600" dirty="0"/>
              <a:t>Repeated use in dangerous situations</a:t>
            </a:r>
          </a:p>
          <a:p>
            <a:r>
              <a:rPr lang="en-US" sz="2600" dirty="0"/>
              <a:t>Continued use despite mental or health problems</a:t>
            </a:r>
          </a:p>
          <a:p>
            <a:r>
              <a:rPr lang="en-US" sz="2600" dirty="0"/>
              <a:t>Tolerance </a:t>
            </a:r>
          </a:p>
          <a:p>
            <a:r>
              <a:rPr lang="en-US" sz="2600" dirty="0"/>
              <a:t>Withdrawal				</a:t>
            </a:r>
          </a:p>
        </p:txBody>
      </p:sp>
      <p:pic>
        <p:nvPicPr>
          <p:cNvPr id="4" name="Picture 3"/>
          <p:cNvPicPr>
            <a:picLocks noChangeAspect="1"/>
          </p:cNvPicPr>
          <p:nvPr/>
        </p:nvPicPr>
        <p:blipFill>
          <a:blip r:embed="rId3"/>
          <a:stretch>
            <a:fillRect/>
          </a:stretch>
        </p:blipFill>
        <p:spPr>
          <a:xfrm>
            <a:off x="6116596" y="4312508"/>
            <a:ext cx="3917090" cy="2409568"/>
          </a:xfrm>
          <a:prstGeom prst="ellipse">
            <a:avLst/>
          </a:prstGeom>
          <a:ln>
            <a:noFill/>
          </a:ln>
          <a:effectLst>
            <a:softEdge rad="112500"/>
          </a:effectLst>
        </p:spPr>
      </p:pic>
    </p:spTree>
    <p:extLst>
      <p:ext uri="{BB962C8B-B14F-4D97-AF65-F5344CB8AC3E}">
        <p14:creationId xmlns:p14="http://schemas.microsoft.com/office/powerpoint/2010/main" val="194226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368" y="611754"/>
            <a:ext cx="8911687" cy="1280890"/>
          </a:xfrm>
        </p:spPr>
        <p:txBody>
          <a:bodyPr>
            <a:normAutofit/>
          </a:bodyPr>
          <a:lstStyle/>
          <a:p>
            <a:pPr algn="ctr"/>
            <a:r>
              <a:rPr lang="en-US" sz="5400" b="1" dirty="0"/>
              <a:t>Physical Signs</a:t>
            </a:r>
          </a:p>
        </p:txBody>
      </p:sp>
      <p:sp>
        <p:nvSpPr>
          <p:cNvPr id="3" name="Content Placeholder 2"/>
          <p:cNvSpPr>
            <a:spLocks noGrp="1"/>
          </p:cNvSpPr>
          <p:nvPr>
            <p:ph idx="1"/>
          </p:nvPr>
        </p:nvSpPr>
        <p:spPr/>
        <p:txBody>
          <a:bodyPr>
            <a:normAutofit fontScale="92500" lnSpcReduction="10000"/>
          </a:bodyPr>
          <a:lstStyle/>
          <a:p>
            <a:r>
              <a:rPr lang="en-US" sz="2600" dirty="0"/>
              <a:t>Unusual laziness, awake at unusual times</a:t>
            </a:r>
          </a:p>
          <a:p>
            <a:r>
              <a:rPr lang="en-US" sz="2600" dirty="0"/>
              <a:t>Change in eating habits</a:t>
            </a:r>
          </a:p>
          <a:p>
            <a:r>
              <a:rPr lang="en-US" sz="2600" dirty="0"/>
              <a:t>Extreme hyperactivity</a:t>
            </a:r>
          </a:p>
          <a:p>
            <a:r>
              <a:rPr lang="en-US" sz="2600" dirty="0"/>
              <a:t>Slowed or staggered walk</a:t>
            </a:r>
          </a:p>
          <a:p>
            <a:r>
              <a:rPr lang="en-US" sz="2600" dirty="0"/>
              <a:t>Needle marks</a:t>
            </a:r>
          </a:p>
          <a:p>
            <a:r>
              <a:rPr lang="en-US" sz="2600" dirty="0"/>
              <a:t>Runny nose</a:t>
            </a:r>
          </a:p>
          <a:p>
            <a:pPr marL="0" indent="0" algn="r">
              <a:buNone/>
            </a:pPr>
            <a:endParaRPr lang="en-US" sz="1600" dirty="0"/>
          </a:p>
          <a:p>
            <a:pPr marL="0" indent="0" algn="r">
              <a:buNone/>
            </a:pPr>
            <a:endParaRPr lang="en-US" sz="1600" dirty="0"/>
          </a:p>
          <a:p>
            <a:pPr marL="0" indent="0" algn="r">
              <a:buNone/>
            </a:pPr>
            <a:r>
              <a:rPr lang="en-US" sz="1600" dirty="0"/>
              <a:t>Substance Abuse and Mental Health Services Administration</a:t>
            </a:r>
          </a:p>
          <a:p>
            <a:pPr marL="0" indent="0">
              <a:buNone/>
            </a:pPr>
            <a:endParaRPr lang="en-US" sz="2600" dirty="0"/>
          </a:p>
        </p:txBody>
      </p:sp>
    </p:spTree>
    <p:extLst>
      <p:ext uri="{BB962C8B-B14F-4D97-AF65-F5344CB8AC3E}">
        <p14:creationId xmlns:p14="http://schemas.microsoft.com/office/powerpoint/2010/main" val="394102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Objectives</a:t>
            </a:r>
          </a:p>
        </p:txBody>
      </p:sp>
      <p:sp>
        <p:nvSpPr>
          <p:cNvPr id="3" name="Content Placeholder 2"/>
          <p:cNvSpPr>
            <a:spLocks noGrp="1"/>
          </p:cNvSpPr>
          <p:nvPr>
            <p:ph idx="1"/>
          </p:nvPr>
        </p:nvSpPr>
        <p:spPr/>
        <p:txBody>
          <a:bodyPr>
            <a:normAutofit/>
          </a:bodyPr>
          <a:lstStyle/>
          <a:p>
            <a:r>
              <a:rPr lang="en-US" sz="2600" dirty="0"/>
              <a:t>Define Substance Use Disorder</a:t>
            </a:r>
          </a:p>
          <a:p>
            <a:r>
              <a:rPr lang="en-US" sz="2600" dirty="0"/>
              <a:t>Recognize signs and symptoms of addiction</a:t>
            </a:r>
          </a:p>
          <a:p>
            <a:r>
              <a:rPr lang="en-US" sz="2600" dirty="0"/>
              <a:t>Understand risk factors associated with substance use</a:t>
            </a:r>
          </a:p>
          <a:p>
            <a:r>
              <a:rPr lang="en-US" sz="2600" dirty="0"/>
              <a:t>Learn about common drugs of abuse</a:t>
            </a:r>
          </a:p>
          <a:p>
            <a:r>
              <a:rPr lang="en-US" sz="2600" dirty="0"/>
              <a:t>Become familiar with community resources</a:t>
            </a:r>
          </a:p>
          <a:p>
            <a:pPr marL="0" indent="0">
              <a:buNone/>
            </a:pPr>
            <a:endParaRPr lang="en-US" sz="2600" dirty="0"/>
          </a:p>
        </p:txBody>
      </p:sp>
    </p:spTree>
    <p:extLst>
      <p:ext uri="{BB962C8B-B14F-4D97-AF65-F5344CB8AC3E}">
        <p14:creationId xmlns:p14="http://schemas.microsoft.com/office/powerpoint/2010/main" val="197569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363" y="624110"/>
            <a:ext cx="8911687" cy="1280890"/>
          </a:xfrm>
        </p:spPr>
        <p:txBody>
          <a:bodyPr>
            <a:normAutofit fontScale="90000"/>
          </a:bodyPr>
          <a:lstStyle/>
          <a:p>
            <a:pPr algn="ctr"/>
            <a:r>
              <a:rPr lang="en-US" sz="6000" b="1" dirty="0"/>
              <a:t>Physical Signs</a:t>
            </a:r>
            <a:br>
              <a:rPr lang="en-US" sz="5400" b="1" dirty="0"/>
            </a:br>
            <a:endParaRPr lang="en-US" sz="5400" b="1" dirty="0"/>
          </a:p>
        </p:txBody>
      </p:sp>
      <p:sp>
        <p:nvSpPr>
          <p:cNvPr id="3" name="Content Placeholder 2"/>
          <p:cNvSpPr>
            <a:spLocks noGrp="1"/>
          </p:cNvSpPr>
          <p:nvPr>
            <p:ph idx="1"/>
          </p:nvPr>
        </p:nvSpPr>
        <p:spPr>
          <a:xfrm>
            <a:off x="2589212" y="2133600"/>
            <a:ext cx="8915400" cy="4470400"/>
          </a:xfrm>
        </p:spPr>
        <p:txBody>
          <a:bodyPr>
            <a:normAutofit lnSpcReduction="10000"/>
          </a:bodyPr>
          <a:lstStyle/>
          <a:p>
            <a:r>
              <a:rPr lang="en-US" sz="2600" dirty="0"/>
              <a:t>Frequent rubbing of the nose</a:t>
            </a:r>
          </a:p>
          <a:p>
            <a:r>
              <a:rPr lang="en-US" sz="2600" dirty="0"/>
              <a:t>Frequent twisting of the jaw, back and forth body rock</a:t>
            </a:r>
          </a:p>
          <a:p>
            <a:r>
              <a:rPr lang="en-US" sz="2600" dirty="0"/>
              <a:t>Deterioration of hygiene and physical health</a:t>
            </a:r>
          </a:p>
          <a:p>
            <a:r>
              <a:rPr lang="en-US" sz="2600" dirty="0"/>
              <a:t>Tremors or shakes</a:t>
            </a:r>
          </a:p>
          <a:p>
            <a:r>
              <a:rPr lang="en-US" sz="2600" dirty="0"/>
              <a:t>Unusual smells – body, breath, clothes</a:t>
            </a:r>
          </a:p>
          <a:p>
            <a:r>
              <a:rPr lang="en-US" sz="2600" dirty="0"/>
              <a:t>Pupils larger or smaller than usual</a:t>
            </a:r>
          </a:p>
          <a:p>
            <a:pPr marL="0" indent="0" algn="r">
              <a:buNone/>
            </a:pPr>
            <a:endParaRPr lang="en-US" sz="1400" dirty="0"/>
          </a:p>
          <a:p>
            <a:pPr marL="0" indent="0" algn="r">
              <a:buNone/>
            </a:pPr>
            <a:endParaRPr lang="en-US" sz="1400" dirty="0"/>
          </a:p>
          <a:p>
            <a:pPr marL="0" indent="0" algn="r">
              <a:buNone/>
            </a:pPr>
            <a:r>
              <a:rPr lang="en-US" sz="1500" dirty="0"/>
              <a:t>Substance Abuse and Mental Health Services Administration</a:t>
            </a:r>
          </a:p>
          <a:p>
            <a:pPr marL="0" indent="0" algn="r">
              <a:buNone/>
            </a:pPr>
            <a:endParaRPr lang="en-US" sz="1500" dirty="0"/>
          </a:p>
          <a:p>
            <a:pPr marL="0" indent="0">
              <a:buNone/>
            </a:pPr>
            <a:endParaRPr lang="en-US" sz="2600" dirty="0"/>
          </a:p>
        </p:txBody>
      </p:sp>
    </p:spTree>
    <p:extLst>
      <p:ext uri="{BB962C8B-B14F-4D97-AF65-F5344CB8AC3E}">
        <p14:creationId xmlns:p14="http://schemas.microsoft.com/office/powerpoint/2010/main" val="290847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90" y="624110"/>
            <a:ext cx="8911687" cy="1103090"/>
          </a:xfrm>
        </p:spPr>
        <p:txBody>
          <a:bodyPr>
            <a:normAutofit/>
          </a:bodyPr>
          <a:lstStyle/>
          <a:p>
            <a:pPr algn="ctr"/>
            <a:r>
              <a:rPr lang="en-US" sz="5400" b="1" dirty="0"/>
              <a:t>Behavioral Signs</a:t>
            </a:r>
          </a:p>
        </p:txBody>
      </p:sp>
      <p:sp>
        <p:nvSpPr>
          <p:cNvPr id="3" name="Content Placeholder 2"/>
          <p:cNvSpPr>
            <a:spLocks noGrp="1"/>
          </p:cNvSpPr>
          <p:nvPr>
            <p:ph idx="1"/>
          </p:nvPr>
        </p:nvSpPr>
        <p:spPr>
          <a:xfrm>
            <a:off x="2589212" y="1727200"/>
            <a:ext cx="8915400" cy="4470400"/>
          </a:xfrm>
        </p:spPr>
        <p:txBody>
          <a:bodyPr>
            <a:normAutofit/>
          </a:bodyPr>
          <a:lstStyle/>
          <a:p>
            <a:r>
              <a:rPr lang="en-US" sz="2600" dirty="0"/>
              <a:t>Change in attitude/personality</a:t>
            </a:r>
          </a:p>
          <a:p>
            <a:r>
              <a:rPr lang="en-US" sz="2600" dirty="0"/>
              <a:t>Drop in grades or school performance</a:t>
            </a:r>
          </a:p>
          <a:p>
            <a:r>
              <a:rPr lang="en-US" sz="2600" dirty="0"/>
              <a:t>Change in work ethics</a:t>
            </a:r>
          </a:p>
          <a:p>
            <a:r>
              <a:rPr lang="en-US" sz="2600" dirty="0"/>
              <a:t>Chronic dishonesty, stealing, increased need for money</a:t>
            </a:r>
          </a:p>
          <a:p>
            <a:r>
              <a:rPr lang="en-US" sz="2600" dirty="0"/>
              <a:t>Irritability or anger for no reason, moodiness</a:t>
            </a:r>
          </a:p>
          <a:p>
            <a:r>
              <a:rPr lang="en-US" sz="2600" dirty="0"/>
              <a:t>Difficulty paying attention, forgetfulness</a:t>
            </a:r>
          </a:p>
          <a:p>
            <a:pPr marL="0" indent="0" algn="r">
              <a:buNone/>
            </a:pPr>
            <a:endParaRPr lang="en-US" sz="1400" dirty="0"/>
          </a:p>
          <a:p>
            <a:pPr marL="0" indent="0" algn="r">
              <a:buNone/>
            </a:pPr>
            <a:r>
              <a:rPr lang="en-US" sz="1500" dirty="0"/>
              <a:t>Substance Abuse and Mental Health Services Administration</a:t>
            </a:r>
          </a:p>
          <a:p>
            <a:pPr marL="0" indent="0" algn="r">
              <a:buNone/>
            </a:pPr>
            <a:endParaRPr lang="en-US" sz="2600" dirty="0"/>
          </a:p>
        </p:txBody>
      </p:sp>
    </p:spTree>
    <p:extLst>
      <p:ext uri="{BB962C8B-B14F-4D97-AF65-F5344CB8AC3E}">
        <p14:creationId xmlns:p14="http://schemas.microsoft.com/office/powerpoint/2010/main" val="226933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504" y="624110"/>
            <a:ext cx="8911687" cy="1280890"/>
          </a:xfrm>
        </p:spPr>
        <p:txBody>
          <a:bodyPr>
            <a:normAutofit/>
          </a:bodyPr>
          <a:lstStyle/>
          <a:p>
            <a:pPr algn="ctr"/>
            <a:r>
              <a:rPr lang="en-US" sz="5400" b="1" dirty="0"/>
              <a:t>Behavioral Signs</a:t>
            </a:r>
          </a:p>
        </p:txBody>
      </p:sp>
      <p:sp>
        <p:nvSpPr>
          <p:cNvPr id="3" name="Content Placeholder 2"/>
          <p:cNvSpPr>
            <a:spLocks noGrp="1"/>
          </p:cNvSpPr>
          <p:nvPr>
            <p:ph idx="1"/>
          </p:nvPr>
        </p:nvSpPr>
        <p:spPr>
          <a:xfrm>
            <a:off x="2589212" y="2133600"/>
            <a:ext cx="8915400" cy="4292600"/>
          </a:xfrm>
        </p:spPr>
        <p:txBody>
          <a:bodyPr>
            <a:normAutofit/>
          </a:bodyPr>
          <a:lstStyle/>
          <a:p>
            <a:r>
              <a:rPr lang="en-US" sz="2600" dirty="0"/>
              <a:t>Lack of motivation, energy, self-esteem, “I don’t care attitude”</a:t>
            </a:r>
          </a:p>
          <a:p>
            <a:r>
              <a:rPr lang="en-US" sz="2600" dirty="0"/>
              <a:t>Paranoia, secretive or suspicious behavior</a:t>
            </a:r>
          </a:p>
          <a:p>
            <a:r>
              <a:rPr lang="en-US" sz="2600" dirty="0"/>
              <a:t>Car accidents</a:t>
            </a:r>
          </a:p>
          <a:p>
            <a:r>
              <a:rPr lang="en-US" sz="2600" dirty="0"/>
              <a:t>Changes in friends, personal grooming habits</a:t>
            </a:r>
          </a:p>
          <a:p>
            <a:r>
              <a:rPr lang="en-US" sz="2600" dirty="0"/>
              <a:t>Possession of drug paraphernalia</a:t>
            </a:r>
          </a:p>
          <a:p>
            <a:pPr marL="0" indent="0" algn="r">
              <a:buNone/>
            </a:pPr>
            <a:endParaRPr lang="en-US" sz="1500" dirty="0"/>
          </a:p>
          <a:p>
            <a:pPr marL="0" indent="0" algn="r">
              <a:buNone/>
            </a:pPr>
            <a:endParaRPr lang="en-US" sz="1500" dirty="0"/>
          </a:p>
          <a:p>
            <a:pPr marL="0" indent="0" algn="r">
              <a:buNone/>
            </a:pPr>
            <a:r>
              <a:rPr lang="en-US" sz="1500" dirty="0"/>
              <a:t>Substance Abuse and Mental Health Services Administration</a:t>
            </a:r>
          </a:p>
          <a:p>
            <a:pPr marL="0" indent="0" algn="r">
              <a:buNone/>
            </a:pPr>
            <a:endParaRPr lang="en-US" sz="1500" dirty="0"/>
          </a:p>
        </p:txBody>
      </p:sp>
    </p:spTree>
    <p:extLst>
      <p:ext uri="{BB962C8B-B14F-4D97-AF65-F5344CB8AC3E}">
        <p14:creationId xmlns:p14="http://schemas.microsoft.com/office/powerpoint/2010/main" val="424057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275" y="475830"/>
            <a:ext cx="10635048" cy="858701"/>
          </a:xfrm>
        </p:spPr>
        <p:txBody>
          <a:bodyPr>
            <a:noAutofit/>
          </a:bodyPr>
          <a:lstStyle/>
          <a:p>
            <a:pPr algn="ctr"/>
            <a:r>
              <a:rPr lang="en-US" sz="5400" b="1" dirty="0"/>
              <a:t>Who is Affected by Addiction?</a:t>
            </a:r>
          </a:p>
        </p:txBody>
      </p:sp>
      <p:sp>
        <p:nvSpPr>
          <p:cNvPr id="3" name="Content Placeholder 2"/>
          <p:cNvSpPr>
            <a:spLocks noGrp="1"/>
          </p:cNvSpPr>
          <p:nvPr>
            <p:ph idx="1"/>
          </p:nvPr>
        </p:nvSpPr>
        <p:spPr>
          <a:xfrm>
            <a:off x="2578099" y="1620793"/>
            <a:ext cx="8915400" cy="4928287"/>
          </a:xfrm>
        </p:spPr>
        <p:txBody>
          <a:bodyPr>
            <a:normAutofit lnSpcReduction="10000"/>
          </a:bodyPr>
          <a:lstStyle/>
          <a:p>
            <a:r>
              <a:rPr lang="en-US" sz="2600" b="1" dirty="0"/>
              <a:t>Babies</a:t>
            </a:r>
          </a:p>
          <a:p>
            <a:pPr marL="0" indent="0">
              <a:buNone/>
            </a:pPr>
            <a:r>
              <a:rPr lang="en-US" sz="2600" b="1" dirty="0"/>
              <a:t>	</a:t>
            </a:r>
            <a:r>
              <a:rPr lang="en-US" sz="2600" dirty="0"/>
              <a:t>a.  Womb exposure – premature and underweight</a:t>
            </a:r>
          </a:p>
          <a:p>
            <a:pPr marL="0" indent="0">
              <a:buNone/>
            </a:pPr>
            <a:r>
              <a:rPr lang="en-US" sz="2600" b="1" dirty="0"/>
              <a:t>	</a:t>
            </a:r>
            <a:r>
              <a:rPr lang="en-US" sz="2600" dirty="0"/>
              <a:t>b.  Slows ability to learn and may affect behavior 			later 	in life</a:t>
            </a:r>
          </a:p>
          <a:p>
            <a:pPr marL="0" indent="0">
              <a:buNone/>
            </a:pPr>
            <a:r>
              <a:rPr lang="en-US" sz="2600" b="1" dirty="0"/>
              <a:t>	</a:t>
            </a:r>
            <a:r>
              <a:rPr lang="en-US" sz="2600" dirty="0"/>
              <a:t>c.  May become dependent on opioids or other 			drugs use by the mother during pregnancy</a:t>
            </a:r>
          </a:p>
          <a:p>
            <a:r>
              <a:rPr lang="en-US" sz="2600" b="1" dirty="0"/>
              <a:t>Teens</a:t>
            </a:r>
          </a:p>
          <a:p>
            <a:pPr marL="0" indent="0">
              <a:buNone/>
            </a:pPr>
            <a:r>
              <a:rPr lang="en-US" sz="2600" dirty="0"/>
              <a:t>	a.  May act out and do poorly in school or drop out</a:t>
            </a:r>
          </a:p>
          <a:p>
            <a:pPr marL="0" indent="0">
              <a:buNone/>
            </a:pPr>
            <a:r>
              <a:rPr lang="en-US" sz="2600" dirty="0"/>
              <a:t>	b.  Using drugs when the brain is still developing 			      may cause lasting brain changes and increase 			 risk of dependence</a:t>
            </a:r>
          </a:p>
          <a:p>
            <a:pPr marL="0" indent="0">
              <a:buNone/>
            </a:pPr>
            <a:endParaRPr lang="en-US" sz="2600" dirty="0"/>
          </a:p>
        </p:txBody>
      </p:sp>
    </p:spTree>
    <p:extLst>
      <p:ext uri="{BB962C8B-B14F-4D97-AF65-F5344CB8AC3E}">
        <p14:creationId xmlns:p14="http://schemas.microsoft.com/office/powerpoint/2010/main" val="440448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727" y="531339"/>
            <a:ext cx="10246370" cy="1262449"/>
          </a:xfrm>
        </p:spPr>
        <p:txBody>
          <a:bodyPr>
            <a:noAutofit/>
          </a:bodyPr>
          <a:lstStyle/>
          <a:p>
            <a:r>
              <a:rPr lang="en-US" sz="5400" b="1" dirty="0"/>
              <a:t>Who is Affected by Addiction?</a:t>
            </a:r>
            <a:endParaRPr lang="en-US" sz="5400" dirty="0"/>
          </a:p>
        </p:txBody>
      </p:sp>
      <p:sp>
        <p:nvSpPr>
          <p:cNvPr id="3" name="Content Placeholder 2"/>
          <p:cNvSpPr>
            <a:spLocks noGrp="1"/>
          </p:cNvSpPr>
          <p:nvPr>
            <p:ph idx="1"/>
          </p:nvPr>
        </p:nvSpPr>
        <p:spPr>
          <a:xfrm>
            <a:off x="2589212" y="1793788"/>
            <a:ext cx="8915400" cy="4668796"/>
          </a:xfrm>
        </p:spPr>
        <p:txBody>
          <a:bodyPr>
            <a:normAutofit lnSpcReduction="10000"/>
          </a:bodyPr>
          <a:lstStyle/>
          <a:p>
            <a:r>
              <a:rPr lang="en-US" sz="2600" b="1" dirty="0"/>
              <a:t>Adults</a:t>
            </a:r>
          </a:p>
          <a:p>
            <a:pPr marL="0" indent="0">
              <a:buNone/>
            </a:pPr>
            <a:r>
              <a:rPr lang="en-US" sz="2600" b="1" dirty="0"/>
              <a:t>	</a:t>
            </a:r>
            <a:r>
              <a:rPr lang="en-US" sz="2600" dirty="0"/>
              <a:t> a.  Problems thinking clearly, remembering, and 	   	  	  paying attention</a:t>
            </a:r>
            <a:endParaRPr lang="en-US" sz="2600" b="1" dirty="0"/>
          </a:p>
          <a:p>
            <a:pPr marL="0" indent="0">
              <a:buNone/>
            </a:pPr>
            <a:r>
              <a:rPr lang="en-US" sz="2600" dirty="0"/>
              <a:t>	 b.  Poor social behaviors, work performance, and 			 personal relationships suffer</a:t>
            </a:r>
          </a:p>
          <a:p>
            <a:r>
              <a:rPr lang="en-US" sz="2600" b="1" dirty="0"/>
              <a:t>Parents’</a:t>
            </a:r>
          </a:p>
          <a:p>
            <a:pPr marL="0" indent="0">
              <a:buNone/>
            </a:pPr>
            <a:r>
              <a:rPr lang="en-US" sz="2600" b="1" dirty="0"/>
              <a:t>	</a:t>
            </a:r>
            <a:r>
              <a:rPr lang="en-US" sz="2600" dirty="0"/>
              <a:t>a.  Chaotic, stress-filled homes, </a:t>
            </a:r>
          </a:p>
          <a:p>
            <a:pPr marL="0" indent="0">
              <a:buNone/>
            </a:pPr>
            <a:r>
              <a:rPr lang="en-US" sz="2600" b="1" dirty="0"/>
              <a:t>	</a:t>
            </a:r>
            <a:r>
              <a:rPr lang="en-US" sz="2600" dirty="0"/>
              <a:t>b.  Child abuse or neglect</a:t>
            </a:r>
          </a:p>
          <a:p>
            <a:pPr marL="0" indent="0">
              <a:buNone/>
            </a:pPr>
            <a:r>
              <a:rPr lang="en-US" sz="2600" b="1" dirty="0"/>
              <a:t>	</a:t>
            </a:r>
            <a:r>
              <a:rPr lang="en-US" sz="2600" dirty="0"/>
              <a:t>c.  Loss of family, children and other meaningful 			      relationships</a:t>
            </a:r>
            <a:endParaRPr lang="en-US" sz="2600" b="1" dirty="0"/>
          </a:p>
        </p:txBody>
      </p:sp>
    </p:spTree>
    <p:extLst>
      <p:ext uri="{BB962C8B-B14F-4D97-AF65-F5344CB8AC3E}">
        <p14:creationId xmlns:p14="http://schemas.microsoft.com/office/powerpoint/2010/main" val="154473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281" y="426401"/>
            <a:ext cx="10392719" cy="1026890"/>
          </a:xfrm>
        </p:spPr>
        <p:txBody>
          <a:bodyPr>
            <a:noAutofit/>
          </a:bodyPr>
          <a:lstStyle/>
          <a:p>
            <a:r>
              <a:rPr lang="en-US" sz="5400" b="1" dirty="0"/>
              <a:t>Who is Affected by Addiction?</a:t>
            </a:r>
            <a:endParaRPr lang="en-US" sz="5400" dirty="0"/>
          </a:p>
        </p:txBody>
      </p:sp>
      <p:sp>
        <p:nvSpPr>
          <p:cNvPr id="3" name="Content Placeholder 2"/>
          <p:cNvSpPr>
            <a:spLocks noGrp="1"/>
          </p:cNvSpPr>
          <p:nvPr>
            <p:ph idx="1"/>
          </p:nvPr>
        </p:nvSpPr>
        <p:spPr>
          <a:xfrm>
            <a:off x="2184057" y="1564502"/>
            <a:ext cx="8915400" cy="4749800"/>
          </a:xfrm>
        </p:spPr>
        <p:txBody>
          <a:bodyPr>
            <a:normAutofit/>
          </a:bodyPr>
          <a:lstStyle/>
          <a:p>
            <a:r>
              <a:rPr lang="en-US" sz="2600" b="1" dirty="0"/>
              <a:t>Elderly</a:t>
            </a:r>
          </a:p>
          <a:p>
            <a:pPr marL="0" indent="0">
              <a:buNone/>
            </a:pPr>
            <a:r>
              <a:rPr lang="en-US" sz="2600" dirty="0"/>
              <a:t>	a.  Prescription Drugs</a:t>
            </a:r>
          </a:p>
          <a:p>
            <a:pPr marL="0" indent="0">
              <a:buNone/>
            </a:pPr>
            <a:r>
              <a:rPr lang="en-US" sz="2600" dirty="0"/>
              <a:t>	b.  Alcohol </a:t>
            </a:r>
          </a:p>
          <a:p>
            <a:pPr marL="0" indent="0">
              <a:buNone/>
            </a:pPr>
            <a:r>
              <a:rPr lang="en-US" sz="2600" dirty="0"/>
              <a:t>	c.  Stressors of Aging</a:t>
            </a:r>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2611261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227" y="624110"/>
            <a:ext cx="9840531" cy="1118193"/>
          </a:xfrm>
        </p:spPr>
        <p:txBody>
          <a:bodyPr>
            <a:normAutofit/>
          </a:bodyPr>
          <a:lstStyle/>
          <a:p>
            <a:pPr algn="ctr"/>
            <a:r>
              <a:rPr lang="en-US" sz="5400" b="1" dirty="0"/>
              <a:t>Risk Factors for Addiction</a:t>
            </a:r>
          </a:p>
        </p:txBody>
      </p:sp>
      <p:sp>
        <p:nvSpPr>
          <p:cNvPr id="3" name="Content Placeholder 2"/>
          <p:cNvSpPr>
            <a:spLocks noGrp="1"/>
          </p:cNvSpPr>
          <p:nvPr>
            <p:ph idx="1"/>
          </p:nvPr>
        </p:nvSpPr>
        <p:spPr>
          <a:xfrm>
            <a:off x="2589212" y="2133600"/>
            <a:ext cx="9129546" cy="3777622"/>
          </a:xfrm>
        </p:spPr>
        <p:txBody>
          <a:bodyPr>
            <a:normAutofit/>
          </a:bodyPr>
          <a:lstStyle/>
          <a:p>
            <a:r>
              <a:rPr lang="en-US" sz="2400" dirty="0"/>
              <a:t>Lack of attachment to healthy adults/mainstream culture</a:t>
            </a:r>
          </a:p>
          <a:p>
            <a:r>
              <a:rPr lang="en-US" sz="2400" dirty="0"/>
              <a:t>Genetic/Biological factors</a:t>
            </a:r>
          </a:p>
          <a:p>
            <a:r>
              <a:rPr lang="en-US" sz="2400" dirty="0"/>
              <a:t>Personal characteristics (i.e. high vulnerability to anxiety/depression; impulsiveness, etc.)</a:t>
            </a:r>
          </a:p>
          <a:p>
            <a:r>
              <a:rPr lang="en-US" sz="2400" dirty="0"/>
              <a:t>Health/Mental Illness</a:t>
            </a:r>
          </a:p>
          <a:p>
            <a:r>
              <a:rPr lang="en-US" sz="2400" dirty="0"/>
              <a:t>Sex/Gender</a:t>
            </a:r>
          </a:p>
          <a:p>
            <a:r>
              <a:rPr lang="en-US" sz="2400" dirty="0"/>
              <a:t>Early drug use</a:t>
            </a:r>
          </a:p>
        </p:txBody>
      </p:sp>
    </p:spTree>
    <p:extLst>
      <p:ext uri="{BB962C8B-B14F-4D97-AF65-F5344CB8AC3E}">
        <p14:creationId xmlns:p14="http://schemas.microsoft.com/office/powerpoint/2010/main" val="3285409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265" y="624110"/>
            <a:ext cx="9465277" cy="1280890"/>
          </a:xfrm>
        </p:spPr>
        <p:txBody>
          <a:bodyPr>
            <a:normAutofit/>
          </a:bodyPr>
          <a:lstStyle/>
          <a:p>
            <a:pPr algn="ctr"/>
            <a:r>
              <a:rPr lang="en-US" sz="5400" b="1" dirty="0"/>
              <a:t>Risk Factors for Addiction</a:t>
            </a:r>
            <a:endParaRPr lang="en-US" sz="5400" dirty="0"/>
          </a:p>
        </p:txBody>
      </p:sp>
      <p:sp>
        <p:nvSpPr>
          <p:cNvPr id="3" name="Content Placeholder 2"/>
          <p:cNvSpPr>
            <a:spLocks noGrp="1"/>
          </p:cNvSpPr>
          <p:nvPr>
            <p:ph idx="1"/>
          </p:nvPr>
        </p:nvSpPr>
        <p:spPr>
          <a:xfrm>
            <a:off x="2552142" y="1905000"/>
            <a:ext cx="8915400" cy="3777622"/>
          </a:xfrm>
        </p:spPr>
        <p:txBody>
          <a:bodyPr>
            <a:normAutofit/>
          </a:bodyPr>
          <a:lstStyle/>
          <a:p>
            <a:r>
              <a:rPr lang="en-US" sz="2400" dirty="0"/>
              <a:t>Abuse from the family and others</a:t>
            </a:r>
          </a:p>
          <a:p>
            <a:r>
              <a:rPr lang="en-US" sz="2400" dirty="0"/>
              <a:t>Culture references that encourage drug use</a:t>
            </a:r>
          </a:p>
          <a:p>
            <a:r>
              <a:rPr lang="en-US" sz="2400" dirty="0"/>
              <a:t>External Stressors i.e. poverty; job stress; single parenting; unemployment; divorce</a:t>
            </a:r>
          </a:p>
          <a:p>
            <a:r>
              <a:rPr lang="en-US" sz="2400" dirty="0"/>
              <a:t>Exposure to trauma</a:t>
            </a:r>
          </a:p>
          <a:p>
            <a:r>
              <a:rPr lang="en-US" sz="2400" dirty="0"/>
              <a:t>Availability of substances</a:t>
            </a:r>
          </a:p>
          <a:p>
            <a:r>
              <a:rPr lang="en-US" sz="2400" dirty="0"/>
              <a:t>Peer Group</a:t>
            </a:r>
          </a:p>
        </p:txBody>
      </p:sp>
    </p:spTree>
    <p:extLst>
      <p:ext uri="{BB962C8B-B14F-4D97-AF65-F5344CB8AC3E}">
        <p14:creationId xmlns:p14="http://schemas.microsoft.com/office/powerpoint/2010/main" val="14163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357" y="624110"/>
            <a:ext cx="8911687" cy="1280890"/>
          </a:xfrm>
        </p:spPr>
        <p:txBody>
          <a:bodyPr>
            <a:normAutofit/>
          </a:bodyPr>
          <a:lstStyle/>
          <a:p>
            <a:pPr algn="ctr"/>
            <a:r>
              <a:rPr lang="en-US" sz="5400" b="1" dirty="0"/>
              <a:t>Classification of Drugs</a:t>
            </a:r>
          </a:p>
        </p:txBody>
      </p:sp>
      <p:sp>
        <p:nvSpPr>
          <p:cNvPr id="3" name="Content Placeholder 2"/>
          <p:cNvSpPr>
            <a:spLocks noGrp="1"/>
          </p:cNvSpPr>
          <p:nvPr>
            <p:ph idx="1"/>
          </p:nvPr>
        </p:nvSpPr>
        <p:spPr/>
        <p:txBody>
          <a:bodyPr>
            <a:normAutofit/>
          </a:bodyPr>
          <a:lstStyle/>
          <a:p>
            <a:r>
              <a:rPr lang="en-US" sz="2600" b="1" dirty="0"/>
              <a:t>Classified by the effects they have on Central Nervous System:</a:t>
            </a:r>
          </a:p>
          <a:p>
            <a:endParaRPr lang="en-US" sz="2600" dirty="0"/>
          </a:p>
          <a:p>
            <a:r>
              <a:rPr lang="en-US" sz="2600" dirty="0"/>
              <a:t>Stimulants</a:t>
            </a:r>
          </a:p>
          <a:p>
            <a:r>
              <a:rPr lang="en-US" sz="2600" dirty="0"/>
              <a:t>Depressants</a:t>
            </a:r>
          </a:p>
          <a:p>
            <a:r>
              <a:rPr lang="en-US" sz="2600" dirty="0"/>
              <a:t>Hallucinogens</a:t>
            </a:r>
          </a:p>
          <a:p>
            <a:r>
              <a:rPr lang="en-US" sz="2600" dirty="0"/>
              <a:t>Opioids</a:t>
            </a:r>
          </a:p>
        </p:txBody>
      </p:sp>
    </p:spTree>
    <p:extLst>
      <p:ext uri="{BB962C8B-B14F-4D97-AF65-F5344CB8AC3E}">
        <p14:creationId xmlns:p14="http://schemas.microsoft.com/office/powerpoint/2010/main" val="212693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06982"/>
          </a:xfrm>
        </p:spPr>
        <p:txBody>
          <a:bodyPr>
            <a:normAutofit/>
          </a:bodyPr>
          <a:lstStyle/>
          <a:p>
            <a:pPr algn="ctr"/>
            <a:r>
              <a:rPr lang="en-US" sz="5400" b="1" dirty="0"/>
              <a:t>Drugs of Choice</a:t>
            </a:r>
          </a:p>
        </p:txBody>
      </p:sp>
      <p:sp>
        <p:nvSpPr>
          <p:cNvPr id="5" name="Content Placeholder 4"/>
          <p:cNvSpPr>
            <a:spLocks noGrp="1"/>
          </p:cNvSpPr>
          <p:nvPr>
            <p:ph idx="1"/>
          </p:nvPr>
        </p:nvSpPr>
        <p:spPr>
          <a:xfrm>
            <a:off x="2589212" y="1832919"/>
            <a:ext cx="8915400" cy="3777622"/>
          </a:xfrm>
        </p:spPr>
        <p:txBody>
          <a:bodyPr>
            <a:normAutofit lnSpcReduction="10000"/>
          </a:bodyPr>
          <a:lstStyle/>
          <a:p>
            <a:r>
              <a:rPr lang="en-US" sz="2600" b="1" dirty="0"/>
              <a:t>Stimulants – </a:t>
            </a:r>
            <a:r>
              <a:rPr lang="en-US" sz="2600" dirty="0"/>
              <a:t>Long term health problems.  Increases alertness, breathing, blood pressure, and heart rate. Can produce hostility and psychotic symptoms</a:t>
            </a:r>
            <a:endParaRPr lang="en-US" sz="2600" b="1" dirty="0"/>
          </a:p>
          <a:p>
            <a:pPr lvl="1"/>
            <a:r>
              <a:rPr lang="en-US" sz="2400" dirty="0"/>
              <a:t>Amphetamines – speed</a:t>
            </a:r>
          </a:p>
          <a:p>
            <a:pPr lvl="1"/>
            <a:r>
              <a:rPr lang="en-US" sz="2400" dirty="0"/>
              <a:t>Cocaine – Crack (1985), Powder, Freebase (more potent)</a:t>
            </a:r>
          </a:p>
          <a:p>
            <a:pPr lvl="1"/>
            <a:r>
              <a:rPr lang="en-US" sz="2400" dirty="0"/>
              <a:t>Meth</a:t>
            </a:r>
            <a:r>
              <a:rPr lang="en-US" sz="2400" b="1" dirty="0"/>
              <a:t> – </a:t>
            </a:r>
            <a:r>
              <a:rPr lang="en-US" sz="2400" dirty="0"/>
              <a:t>can go up to 15 days without sleeping (</a:t>
            </a:r>
            <a:r>
              <a:rPr lang="en-US" dirty="0"/>
              <a:t>psychotic)</a:t>
            </a:r>
            <a:endParaRPr lang="en-US" sz="2400" b="1" dirty="0"/>
          </a:p>
          <a:p>
            <a:pPr lvl="1"/>
            <a:r>
              <a:rPr lang="en-US" sz="2400" dirty="0"/>
              <a:t>Fen-Phen</a:t>
            </a:r>
            <a:r>
              <a:rPr lang="en-US" sz="2400" b="1" dirty="0"/>
              <a:t> – </a:t>
            </a:r>
            <a:r>
              <a:rPr lang="en-US" sz="2400" dirty="0"/>
              <a:t>two weight loss drugs combined; more profitable</a:t>
            </a:r>
            <a:endParaRPr lang="en-US" sz="2400" b="1" dirty="0"/>
          </a:p>
        </p:txBody>
      </p:sp>
      <p:pic>
        <p:nvPicPr>
          <p:cNvPr id="3" name="Picture 2"/>
          <p:cNvPicPr>
            <a:picLocks noChangeAspect="1"/>
          </p:cNvPicPr>
          <p:nvPr/>
        </p:nvPicPr>
        <p:blipFill>
          <a:blip r:embed="rId3"/>
          <a:stretch>
            <a:fillRect/>
          </a:stretch>
        </p:blipFill>
        <p:spPr>
          <a:xfrm>
            <a:off x="5837667" y="5334575"/>
            <a:ext cx="1996517" cy="1066800"/>
          </a:xfrm>
          <a:prstGeom prst="rect">
            <a:avLst/>
          </a:prstGeom>
        </p:spPr>
      </p:pic>
      <p:pic>
        <p:nvPicPr>
          <p:cNvPr id="4" name="Picture 3"/>
          <p:cNvPicPr>
            <a:picLocks noChangeAspect="1"/>
          </p:cNvPicPr>
          <p:nvPr/>
        </p:nvPicPr>
        <p:blipFill>
          <a:blip r:embed="rId4"/>
          <a:stretch>
            <a:fillRect/>
          </a:stretch>
        </p:blipFill>
        <p:spPr>
          <a:xfrm>
            <a:off x="8476348" y="5334574"/>
            <a:ext cx="2755944" cy="1066799"/>
          </a:xfrm>
          <a:prstGeom prst="rect">
            <a:avLst/>
          </a:prstGeom>
        </p:spPr>
      </p:pic>
      <p:sp>
        <p:nvSpPr>
          <p:cNvPr id="6" name="TextBox 5"/>
          <p:cNvSpPr txBox="1"/>
          <p:nvPr/>
        </p:nvSpPr>
        <p:spPr>
          <a:xfrm>
            <a:off x="4176584" y="6128951"/>
            <a:ext cx="1532238" cy="307777"/>
          </a:xfrm>
          <a:prstGeom prst="rect">
            <a:avLst/>
          </a:prstGeom>
          <a:noFill/>
        </p:spPr>
        <p:txBody>
          <a:bodyPr wrap="square" rtlCol="0">
            <a:spAutoFit/>
          </a:bodyPr>
          <a:lstStyle/>
          <a:p>
            <a:r>
              <a:rPr lang="en-US" sz="1400" dirty="0"/>
              <a:t>Crack Cocaine</a:t>
            </a:r>
          </a:p>
        </p:txBody>
      </p:sp>
    </p:spTree>
    <p:extLst>
      <p:ext uri="{BB962C8B-B14F-4D97-AF65-F5344CB8AC3E}">
        <p14:creationId xmlns:p14="http://schemas.microsoft.com/office/powerpoint/2010/main" val="290091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1583" y="2415840"/>
            <a:ext cx="8911687" cy="1280890"/>
          </a:xfrm>
        </p:spPr>
        <p:txBody>
          <a:bodyPr>
            <a:normAutofit/>
          </a:bodyPr>
          <a:lstStyle/>
          <a:p>
            <a:pPr algn="ctr"/>
            <a:r>
              <a:rPr lang="en-US" sz="5400" b="1" dirty="0"/>
              <a:t>ICE BREAKER</a:t>
            </a:r>
          </a:p>
        </p:txBody>
      </p:sp>
    </p:spTree>
    <p:extLst>
      <p:ext uri="{BB962C8B-B14F-4D97-AF65-F5344CB8AC3E}">
        <p14:creationId xmlns:p14="http://schemas.microsoft.com/office/powerpoint/2010/main" val="928863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09567" y="1283961"/>
            <a:ext cx="3583460" cy="2401950"/>
          </a:xfrm>
          <a:prstGeom prst="rect">
            <a:avLst/>
          </a:prstGeom>
          <a:ln>
            <a:noFill/>
          </a:ln>
          <a:effectLst>
            <a:softEdge rad="63500"/>
          </a:effectLst>
        </p:spPr>
      </p:pic>
      <p:pic>
        <p:nvPicPr>
          <p:cNvPr id="5" name="Picture 4"/>
          <p:cNvPicPr>
            <a:picLocks noChangeAspect="1"/>
          </p:cNvPicPr>
          <p:nvPr/>
        </p:nvPicPr>
        <p:blipFill>
          <a:blip r:embed="rId4"/>
          <a:stretch>
            <a:fillRect/>
          </a:stretch>
        </p:blipFill>
        <p:spPr>
          <a:xfrm>
            <a:off x="7443915" y="1283961"/>
            <a:ext cx="4356788" cy="2401950"/>
          </a:xfrm>
          <a:prstGeom prst="rect">
            <a:avLst/>
          </a:prstGeom>
          <a:ln w="76200">
            <a:noFill/>
            <a:prstDash val="solid"/>
          </a:ln>
          <a:effectLst>
            <a:softEdge rad="63500"/>
          </a:effectLst>
        </p:spPr>
      </p:pic>
      <p:pic>
        <p:nvPicPr>
          <p:cNvPr id="6" name="Picture 5"/>
          <p:cNvPicPr>
            <a:picLocks noChangeAspect="1"/>
          </p:cNvPicPr>
          <p:nvPr/>
        </p:nvPicPr>
        <p:blipFill>
          <a:blip r:embed="rId5"/>
          <a:stretch>
            <a:fillRect/>
          </a:stretch>
        </p:blipFill>
        <p:spPr>
          <a:xfrm>
            <a:off x="4917989" y="4057583"/>
            <a:ext cx="3089189" cy="2322878"/>
          </a:xfrm>
          <a:prstGeom prst="rect">
            <a:avLst/>
          </a:prstGeom>
          <a:effectLst>
            <a:softEdge rad="63500"/>
          </a:effectLst>
        </p:spPr>
      </p:pic>
      <p:sp>
        <p:nvSpPr>
          <p:cNvPr id="7" name="TextBox 6"/>
          <p:cNvSpPr txBox="1"/>
          <p:nvPr/>
        </p:nvSpPr>
        <p:spPr>
          <a:xfrm>
            <a:off x="10033687" y="947468"/>
            <a:ext cx="1470454" cy="338554"/>
          </a:xfrm>
          <a:prstGeom prst="rect">
            <a:avLst/>
          </a:prstGeom>
          <a:noFill/>
        </p:spPr>
        <p:txBody>
          <a:bodyPr wrap="square" rtlCol="0">
            <a:spAutoFit/>
          </a:bodyPr>
          <a:lstStyle/>
          <a:p>
            <a:r>
              <a:rPr lang="en-US" sz="1600" dirty="0"/>
              <a:t>Meth Mouth</a:t>
            </a:r>
          </a:p>
        </p:txBody>
      </p:sp>
      <p:sp>
        <p:nvSpPr>
          <p:cNvPr id="8" name="TextBox 7"/>
          <p:cNvSpPr txBox="1"/>
          <p:nvPr/>
        </p:nvSpPr>
        <p:spPr>
          <a:xfrm>
            <a:off x="3983766" y="900152"/>
            <a:ext cx="1571883" cy="338554"/>
          </a:xfrm>
          <a:prstGeom prst="rect">
            <a:avLst/>
          </a:prstGeom>
          <a:noFill/>
        </p:spPr>
        <p:txBody>
          <a:bodyPr wrap="square" rtlCol="0">
            <a:spAutoFit/>
          </a:bodyPr>
          <a:lstStyle/>
          <a:p>
            <a:r>
              <a:rPr lang="en-US" sz="1600" dirty="0"/>
              <a:t>Meth Mouth</a:t>
            </a:r>
          </a:p>
        </p:txBody>
      </p:sp>
      <p:sp>
        <p:nvSpPr>
          <p:cNvPr id="9" name="TextBox 8"/>
          <p:cNvSpPr txBox="1"/>
          <p:nvPr/>
        </p:nvSpPr>
        <p:spPr>
          <a:xfrm>
            <a:off x="8007178" y="6054811"/>
            <a:ext cx="1507525" cy="338554"/>
          </a:xfrm>
          <a:prstGeom prst="rect">
            <a:avLst/>
          </a:prstGeom>
          <a:noFill/>
        </p:spPr>
        <p:txBody>
          <a:bodyPr wrap="square" rtlCol="0">
            <a:spAutoFit/>
          </a:bodyPr>
          <a:lstStyle/>
          <a:p>
            <a:r>
              <a:rPr lang="en-US" sz="1600" dirty="0"/>
              <a:t>Meth Arms</a:t>
            </a:r>
          </a:p>
        </p:txBody>
      </p:sp>
    </p:spTree>
    <p:extLst>
      <p:ext uri="{BB962C8B-B14F-4D97-AF65-F5344CB8AC3E}">
        <p14:creationId xmlns:p14="http://schemas.microsoft.com/office/powerpoint/2010/main" val="144111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Video</a:t>
            </a:r>
          </a:p>
        </p:txBody>
      </p:sp>
      <p:sp>
        <p:nvSpPr>
          <p:cNvPr id="3" name="Content Placeholder 2"/>
          <p:cNvSpPr>
            <a:spLocks noGrp="1"/>
          </p:cNvSpPr>
          <p:nvPr>
            <p:ph idx="1"/>
          </p:nvPr>
        </p:nvSpPr>
        <p:spPr>
          <a:xfrm>
            <a:off x="2589212" y="2133600"/>
            <a:ext cx="8915400" cy="4205416"/>
          </a:xfrm>
        </p:spPr>
        <p:txBody>
          <a:bodyPr/>
          <a:lstStyle/>
          <a:p>
            <a:r>
              <a:rPr lang="en-US" dirty="0">
                <a:hlinkClick r:id="rId2"/>
              </a:rPr>
              <a:t>https://v637g.app.goo.gl/pp34kTQbXE7GTbpr7</a:t>
            </a:r>
            <a:endParaRPr lang="en-US" dirty="0"/>
          </a:p>
          <a:p>
            <a:pPr marL="0" indent="0">
              <a:buNone/>
            </a:pPr>
            <a:r>
              <a:rPr lang="en-US" dirty="0"/>
              <a:t>	The Faces of Meth – Before and After</a:t>
            </a:r>
          </a:p>
          <a:p>
            <a:pPr marL="0" indent="0">
              <a:buNone/>
            </a:pPr>
            <a:endParaRPr lang="en-US" dirty="0"/>
          </a:p>
        </p:txBody>
      </p:sp>
      <p:pic>
        <p:nvPicPr>
          <p:cNvPr id="4" name="Picture 3"/>
          <p:cNvPicPr>
            <a:picLocks noChangeAspect="1"/>
          </p:cNvPicPr>
          <p:nvPr/>
        </p:nvPicPr>
        <p:blipFill>
          <a:blip r:embed="rId3"/>
          <a:stretch>
            <a:fillRect/>
          </a:stretch>
        </p:blipFill>
        <p:spPr>
          <a:xfrm>
            <a:off x="2453208" y="3366996"/>
            <a:ext cx="4519305" cy="3287338"/>
          </a:xfrm>
          <a:prstGeom prst="rect">
            <a:avLst/>
          </a:prstGeom>
        </p:spPr>
      </p:pic>
      <p:pic>
        <p:nvPicPr>
          <p:cNvPr id="5" name="Picture 4"/>
          <p:cNvPicPr>
            <a:picLocks noChangeAspect="1"/>
          </p:cNvPicPr>
          <p:nvPr/>
        </p:nvPicPr>
        <p:blipFill>
          <a:blip r:embed="rId4"/>
          <a:stretch>
            <a:fillRect/>
          </a:stretch>
        </p:blipFill>
        <p:spPr>
          <a:xfrm>
            <a:off x="6972513" y="3366996"/>
            <a:ext cx="4481592" cy="3287338"/>
          </a:xfrm>
          <a:prstGeom prst="rect">
            <a:avLst/>
          </a:prstGeom>
        </p:spPr>
      </p:pic>
    </p:spTree>
    <p:extLst>
      <p:ext uri="{BB962C8B-B14F-4D97-AF65-F5344CB8AC3E}">
        <p14:creationId xmlns:p14="http://schemas.microsoft.com/office/powerpoint/2010/main" val="2222291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244" y="684222"/>
            <a:ext cx="8911687" cy="882761"/>
          </a:xfrm>
        </p:spPr>
        <p:txBody>
          <a:bodyPr>
            <a:noAutofit/>
          </a:bodyPr>
          <a:lstStyle/>
          <a:p>
            <a:pPr algn="ctr"/>
            <a:r>
              <a:rPr lang="en-US" sz="5400" b="1" dirty="0"/>
              <a:t>Drugs of Choice</a:t>
            </a:r>
          </a:p>
        </p:txBody>
      </p:sp>
      <p:sp>
        <p:nvSpPr>
          <p:cNvPr id="3" name="Content Placeholder 2"/>
          <p:cNvSpPr>
            <a:spLocks noGrp="1"/>
          </p:cNvSpPr>
          <p:nvPr>
            <p:ph idx="1"/>
          </p:nvPr>
        </p:nvSpPr>
        <p:spPr>
          <a:xfrm>
            <a:off x="2589212" y="2133600"/>
            <a:ext cx="9105484" cy="3777622"/>
          </a:xfrm>
        </p:spPr>
        <p:txBody>
          <a:bodyPr>
            <a:normAutofit lnSpcReduction="10000"/>
          </a:bodyPr>
          <a:lstStyle/>
          <a:p>
            <a:r>
              <a:rPr lang="en-US" sz="2600" b="1" dirty="0"/>
              <a:t>Depressant</a:t>
            </a:r>
          </a:p>
          <a:p>
            <a:r>
              <a:rPr lang="en-US" sz="2600" b="1" dirty="0"/>
              <a:t>Alcohol – legal drug</a:t>
            </a:r>
          </a:p>
          <a:p>
            <a:r>
              <a:rPr lang="en-US" sz="2600" dirty="0"/>
              <a:t>a.  Increases risks of serious health conditions such as heart disease, brain and liver damage, hypertension</a:t>
            </a:r>
          </a:p>
          <a:p>
            <a:r>
              <a:rPr lang="en-US" sz="2600" dirty="0"/>
              <a:t>b.  Rapidly enters the blood stream</a:t>
            </a:r>
          </a:p>
          <a:p>
            <a:r>
              <a:rPr lang="en-US" sz="2600" dirty="0"/>
              <a:t>c.  Is absorbed not digested</a:t>
            </a:r>
          </a:p>
          <a:p>
            <a:r>
              <a:rPr lang="en-US" sz="2600" dirty="0"/>
              <a:t>d.  Contact with Central Nervous System (CNS) causes intoxication</a:t>
            </a:r>
          </a:p>
        </p:txBody>
      </p:sp>
      <p:pic>
        <p:nvPicPr>
          <p:cNvPr id="4" name="Picture 3"/>
          <p:cNvPicPr>
            <a:picLocks noChangeAspect="1"/>
          </p:cNvPicPr>
          <p:nvPr/>
        </p:nvPicPr>
        <p:blipFill>
          <a:blip r:embed="rId3"/>
          <a:stretch>
            <a:fillRect/>
          </a:stretch>
        </p:blipFill>
        <p:spPr>
          <a:xfrm>
            <a:off x="8587946" y="511884"/>
            <a:ext cx="3386223" cy="2676816"/>
          </a:xfrm>
          <a:prstGeom prst="ellipse">
            <a:avLst/>
          </a:prstGeom>
          <a:ln>
            <a:noFill/>
          </a:ln>
          <a:effectLst>
            <a:softEdge rad="112500"/>
          </a:effectLst>
        </p:spPr>
      </p:pic>
    </p:spTree>
    <p:extLst>
      <p:ext uri="{BB962C8B-B14F-4D97-AF65-F5344CB8AC3E}">
        <p14:creationId xmlns:p14="http://schemas.microsoft.com/office/powerpoint/2010/main" val="475848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649" y="611753"/>
            <a:ext cx="8911687" cy="1036248"/>
          </a:xfrm>
        </p:spPr>
        <p:txBody>
          <a:bodyPr>
            <a:normAutofit/>
          </a:bodyPr>
          <a:lstStyle/>
          <a:p>
            <a:pPr algn="ctr"/>
            <a:r>
              <a:rPr lang="en-US" sz="5400" b="1" dirty="0"/>
              <a:t>Drugs of Choice</a:t>
            </a:r>
          </a:p>
        </p:txBody>
      </p:sp>
      <p:sp>
        <p:nvSpPr>
          <p:cNvPr id="3" name="Content Placeholder 2"/>
          <p:cNvSpPr>
            <a:spLocks noGrp="1"/>
          </p:cNvSpPr>
          <p:nvPr>
            <p:ph idx="1"/>
          </p:nvPr>
        </p:nvSpPr>
        <p:spPr>
          <a:xfrm>
            <a:off x="2592925" y="1868906"/>
            <a:ext cx="9022426" cy="4667818"/>
          </a:xfrm>
        </p:spPr>
        <p:txBody>
          <a:bodyPr>
            <a:normAutofit/>
          </a:bodyPr>
          <a:lstStyle/>
          <a:p>
            <a:r>
              <a:rPr lang="en-US" sz="2600" b="1" dirty="0"/>
              <a:t>Hallucinogens – </a:t>
            </a:r>
            <a:r>
              <a:rPr lang="en-US" sz="2600" dirty="0"/>
              <a:t>distorted perception of reality</a:t>
            </a:r>
          </a:p>
          <a:p>
            <a:pPr lvl="1"/>
            <a:r>
              <a:rPr lang="en-US" sz="2400" dirty="0"/>
              <a:t>Ecstasy</a:t>
            </a:r>
          </a:p>
          <a:p>
            <a:pPr lvl="1"/>
            <a:r>
              <a:rPr lang="en-US" sz="2400" dirty="0"/>
              <a:t>PCP aka “wet”, “water”, “woo”</a:t>
            </a:r>
          </a:p>
          <a:p>
            <a:pPr lvl="1"/>
            <a:r>
              <a:rPr lang="en-US" sz="2400" dirty="0"/>
              <a:t>Mushrooms aka “shrooms”</a:t>
            </a:r>
          </a:p>
          <a:p>
            <a:pPr lvl="1"/>
            <a:r>
              <a:rPr lang="en-US" sz="2400" dirty="0"/>
              <a:t>Marijuana</a:t>
            </a:r>
          </a:p>
          <a:p>
            <a:pPr marL="457200" lvl="1" indent="0">
              <a:buNone/>
            </a:pPr>
            <a:r>
              <a:rPr lang="en-US" sz="2400" dirty="0"/>
              <a:t>	a.  Affects memory, learning and perception</a:t>
            </a:r>
          </a:p>
          <a:p>
            <a:pPr marL="457200" lvl="1" indent="0">
              <a:buNone/>
            </a:pPr>
            <a:r>
              <a:rPr lang="en-US" sz="2400" dirty="0"/>
              <a:t>	b.  Loss of motor coordination </a:t>
            </a:r>
          </a:p>
          <a:p>
            <a:pPr marL="457200" lvl="1" indent="0">
              <a:buNone/>
            </a:pPr>
            <a:r>
              <a:rPr lang="en-US" sz="2400" dirty="0"/>
              <a:t>	c.  Difficulty with thinking &amp; problem-solving skills</a:t>
            </a:r>
          </a:p>
          <a:p>
            <a:pPr marL="457200" lvl="1" indent="0">
              <a:buNone/>
            </a:pPr>
            <a:endParaRPr lang="en-US" sz="2400" dirty="0"/>
          </a:p>
        </p:txBody>
      </p:sp>
    </p:spTree>
    <p:extLst>
      <p:ext uri="{BB962C8B-B14F-4D97-AF65-F5344CB8AC3E}">
        <p14:creationId xmlns:p14="http://schemas.microsoft.com/office/powerpoint/2010/main" val="334726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924" y="521354"/>
            <a:ext cx="8911687" cy="1280890"/>
          </a:xfrm>
        </p:spPr>
        <p:txBody>
          <a:bodyPr>
            <a:normAutofit/>
          </a:bodyPr>
          <a:lstStyle/>
          <a:p>
            <a:pPr algn="ctr"/>
            <a:r>
              <a:rPr lang="en-US" sz="5400" b="1" dirty="0"/>
              <a:t>Drugs of Choice</a:t>
            </a:r>
          </a:p>
        </p:txBody>
      </p:sp>
      <p:sp>
        <p:nvSpPr>
          <p:cNvPr id="5" name="Content Placeholder 4"/>
          <p:cNvSpPr>
            <a:spLocks noGrp="1"/>
          </p:cNvSpPr>
          <p:nvPr>
            <p:ph sz="half" idx="1"/>
          </p:nvPr>
        </p:nvSpPr>
        <p:spPr>
          <a:xfrm>
            <a:off x="2592924" y="1900124"/>
            <a:ext cx="4313864" cy="4199238"/>
          </a:xfrm>
        </p:spPr>
        <p:txBody>
          <a:bodyPr>
            <a:normAutofit/>
          </a:bodyPr>
          <a:lstStyle/>
          <a:p>
            <a:r>
              <a:rPr lang="en-US" sz="2600" b="1" dirty="0"/>
              <a:t>Opioid Types</a:t>
            </a:r>
            <a:endParaRPr lang="en-US" sz="2600" dirty="0"/>
          </a:p>
          <a:p>
            <a:pPr marL="0" indent="0">
              <a:buNone/>
            </a:pPr>
            <a:r>
              <a:rPr lang="en-US" sz="2600" b="1" dirty="0"/>
              <a:t>	</a:t>
            </a:r>
            <a:r>
              <a:rPr lang="en-US" sz="2600" dirty="0"/>
              <a:t>a.  Codeine</a:t>
            </a:r>
          </a:p>
          <a:p>
            <a:pPr marL="0" indent="0">
              <a:buNone/>
            </a:pPr>
            <a:r>
              <a:rPr lang="en-US" sz="2600" b="1" dirty="0"/>
              <a:t>	</a:t>
            </a:r>
            <a:r>
              <a:rPr lang="en-US" sz="2600" dirty="0"/>
              <a:t>b.  Morphine</a:t>
            </a:r>
          </a:p>
          <a:p>
            <a:pPr marL="0" indent="0">
              <a:buNone/>
            </a:pPr>
            <a:r>
              <a:rPr lang="en-US" sz="2600" b="1" dirty="0"/>
              <a:t>	</a:t>
            </a:r>
            <a:r>
              <a:rPr lang="en-US" sz="2600" dirty="0"/>
              <a:t>c.  Vicodin</a:t>
            </a:r>
          </a:p>
          <a:p>
            <a:pPr marL="0" indent="0">
              <a:buNone/>
            </a:pPr>
            <a:r>
              <a:rPr lang="en-US" sz="2600" b="1" dirty="0"/>
              <a:t>	</a:t>
            </a:r>
            <a:r>
              <a:rPr lang="en-US" sz="2600" dirty="0"/>
              <a:t>d.  </a:t>
            </a:r>
            <a:r>
              <a:rPr lang="en-US" sz="2600" b="1" dirty="0"/>
              <a:t>Fentanyl </a:t>
            </a:r>
            <a:r>
              <a:rPr lang="en-US" sz="2600" dirty="0"/>
              <a:t>- </a:t>
            </a:r>
            <a:r>
              <a:rPr lang="en-US" sz="2400" dirty="0">
                <a:solidFill>
                  <a:srgbClr val="FF0000"/>
                </a:solidFill>
              </a:rPr>
              <a:t>powerful</a:t>
            </a:r>
          </a:p>
          <a:p>
            <a:pPr marL="0" indent="0">
              <a:buNone/>
            </a:pPr>
            <a:r>
              <a:rPr lang="en-US" sz="2600" dirty="0"/>
              <a:t>	e.  Percocet</a:t>
            </a:r>
          </a:p>
          <a:p>
            <a:pPr marL="0" indent="0">
              <a:buNone/>
            </a:pPr>
            <a:r>
              <a:rPr lang="en-US" sz="2600" dirty="0"/>
              <a:t>	 f.  </a:t>
            </a:r>
            <a:r>
              <a:rPr lang="en-US" sz="2600" b="1" dirty="0"/>
              <a:t>Heroin</a:t>
            </a:r>
          </a:p>
          <a:p>
            <a:pPr marL="0" indent="0">
              <a:buNone/>
            </a:pPr>
            <a:endParaRPr lang="en-US" sz="2600" dirty="0"/>
          </a:p>
        </p:txBody>
      </p:sp>
      <p:pic>
        <p:nvPicPr>
          <p:cNvPr id="2" name="Content Placeholder 1"/>
          <p:cNvPicPr>
            <a:picLocks noGrp="1" noChangeAspect="1"/>
          </p:cNvPicPr>
          <p:nvPr>
            <p:ph sz="half" idx="2"/>
          </p:nvPr>
        </p:nvPicPr>
        <p:blipFill>
          <a:blip r:embed="rId3"/>
          <a:stretch>
            <a:fillRect/>
          </a:stretch>
        </p:blipFill>
        <p:spPr>
          <a:xfrm>
            <a:off x="7775029" y="2286001"/>
            <a:ext cx="3829708" cy="27355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3086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444" y="624110"/>
            <a:ext cx="8911687" cy="1280890"/>
          </a:xfrm>
        </p:spPr>
        <p:txBody>
          <a:bodyPr>
            <a:normAutofit/>
          </a:bodyPr>
          <a:lstStyle/>
          <a:p>
            <a:pPr algn="ctr"/>
            <a:r>
              <a:rPr lang="en-US" sz="5400" b="1" dirty="0"/>
              <a:t>Opioids</a:t>
            </a:r>
          </a:p>
        </p:txBody>
      </p:sp>
      <p:sp>
        <p:nvSpPr>
          <p:cNvPr id="3" name="Content Placeholder 2"/>
          <p:cNvSpPr>
            <a:spLocks noGrp="1"/>
          </p:cNvSpPr>
          <p:nvPr>
            <p:ph idx="1"/>
          </p:nvPr>
        </p:nvSpPr>
        <p:spPr/>
        <p:txBody>
          <a:bodyPr>
            <a:normAutofit/>
          </a:bodyPr>
          <a:lstStyle/>
          <a:p>
            <a:r>
              <a:rPr lang="en-US" sz="2600" b="1" dirty="0"/>
              <a:t>Every 11 minutes someone in the US dies from an opioid overdose</a:t>
            </a:r>
          </a:p>
          <a:p>
            <a:r>
              <a:rPr lang="en-US" sz="2600" dirty="0"/>
              <a:t>Produces pleasurable effects and relieves pain</a:t>
            </a:r>
          </a:p>
          <a:p>
            <a:r>
              <a:rPr lang="en-US" sz="2600" b="1" dirty="0"/>
              <a:t>Addiction is primary and chronic</a:t>
            </a:r>
          </a:p>
          <a:p>
            <a:r>
              <a:rPr lang="en-US" sz="2600" dirty="0"/>
              <a:t>Can be obtained via prescriptions for pain</a:t>
            </a:r>
          </a:p>
          <a:p>
            <a:r>
              <a:rPr lang="en-US" sz="2600" dirty="0"/>
              <a:t>High risk for overdose </a:t>
            </a:r>
          </a:p>
        </p:txBody>
      </p:sp>
    </p:spTree>
    <p:extLst>
      <p:ext uri="{BB962C8B-B14F-4D97-AF65-F5344CB8AC3E}">
        <p14:creationId xmlns:p14="http://schemas.microsoft.com/office/powerpoint/2010/main" val="2870356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238" y="188191"/>
            <a:ext cx="10424984" cy="1430544"/>
          </a:xfrm>
        </p:spPr>
        <p:txBody>
          <a:bodyPr>
            <a:normAutofit fontScale="90000"/>
          </a:bodyPr>
          <a:lstStyle/>
          <a:p>
            <a:pPr algn="ctr"/>
            <a:r>
              <a:rPr lang="en-US" sz="5400" b="1" dirty="0"/>
              <a:t>Cuyahoga County Stats </a:t>
            </a:r>
            <a:br>
              <a:rPr lang="en-US" sz="5400" b="1" dirty="0"/>
            </a:br>
            <a:r>
              <a:rPr lang="en-US" sz="5400" b="1" dirty="0"/>
              <a:t>on Drug Overdoses in 2018</a:t>
            </a:r>
          </a:p>
        </p:txBody>
      </p:sp>
      <p:sp>
        <p:nvSpPr>
          <p:cNvPr id="3" name="Content Placeholder 2"/>
          <p:cNvSpPr>
            <a:spLocks noGrp="1"/>
          </p:cNvSpPr>
          <p:nvPr>
            <p:ph idx="1"/>
          </p:nvPr>
        </p:nvSpPr>
        <p:spPr>
          <a:xfrm>
            <a:off x="2585499" y="1890585"/>
            <a:ext cx="8915400" cy="4621426"/>
          </a:xfrm>
        </p:spPr>
        <p:txBody>
          <a:bodyPr>
            <a:normAutofit lnSpcReduction="10000"/>
          </a:bodyPr>
          <a:lstStyle/>
          <a:p>
            <a:r>
              <a:rPr lang="en-US" sz="2400" dirty="0"/>
              <a:t>560 drug overdose deaths in 2018; a 23% decrease from 2017 </a:t>
            </a:r>
            <a:r>
              <a:rPr lang="en-US" sz="2400" b="1" dirty="0"/>
              <a:t>(727 drug overdose deaths in 2017)</a:t>
            </a:r>
          </a:p>
          <a:p>
            <a:r>
              <a:rPr lang="en-US" sz="2400" dirty="0"/>
              <a:t>440 Opioid-related deaths in 2018 – includes prescription drugs </a:t>
            </a:r>
            <a:r>
              <a:rPr lang="en-US" sz="2400" b="1" dirty="0"/>
              <a:t>(556 in 2017)</a:t>
            </a:r>
          </a:p>
          <a:p>
            <a:r>
              <a:rPr lang="en-US" sz="2400" dirty="0"/>
              <a:t>404 Fentanyl-related deaths in 2018 </a:t>
            </a:r>
            <a:r>
              <a:rPr lang="en-US" sz="2400" b="1" dirty="0"/>
              <a:t>(492 in 2017)</a:t>
            </a:r>
          </a:p>
          <a:p>
            <a:r>
              <a:rPr lang="en-US" sz="2400" dirty="0"/>
              <a:t>255 Cocaine-related deaths in 2018 </a:t>
            </a:r>
            <a:r>
              <a:rPr lang="en-US" sz="2400" b="1" dirty="0"/>
              <a:t>(300 in 2017)</a:t>
            </a:r>
          </a:p>
          <a:p>
            <a:r>
              <a:rPr lang="en-US" sz="2400" dirty="0"/>
              <a:t>153 Heroin-related deaths in 2018 </a:t>
            </a:r>
            <a:r>
              <a:rPr lang="en-US" sz="2400" b="1" dirty="0"/>
              <a:t>(240 in 2017)</a:t>
            </a:r>
          </a:p>
          <a:p>
            <a:r>
              <a:rPr lang="en-US" sz="2400" dirty="0"/>
              <a:t>24 Carfentanil-related deaths in 2018 </a:t>
            </a:r>
            <a:r>
              <a:rPr lang="en-US" sz="2400" b="1" dirty="0"/>
              <a:t>(191 in 2017)</a:t>
            </a:r>
          </a:p>
          <a:p>
            <a:r>
              <a:rPr lang="en-US" sz="2400" b="1" dirty="0"/>
              <a:t>A Decrease in Cuyahoga County for the first time in nearly a decade</a:t>
            </a:r>
            <a:endParaRPr lang="en-US" sz="2400" dirty="0"/>
          </a:p>
          <a:p>
            <a:pPr marL="0" indent="0" algn="r">
              <a:buNone/>
            </a:pPr>
            <a:r>
              <a:rPr lang="en-US" sz="1500" dirty="0"/>
              <a:t>Cuyahoga County Medical Examiner’s Office</a:t>
            </a:r>
          </a:p>
          <a:p>
            <a:pPr algn="r"/>
            <a:endParaRPr lang="en-US" sz="2400" dirty="0"/>
          </a:p>
        </p:txBody>
      </p:sp>
    </p:spTree>
    <p:extLst>
      <p:ext uri="{BB962C8B-B14F-4D97-AF65-F5344CB8AC3E}">
        <p14:creationId xmlns:p14="http://schemas.microsoft.com/office/powerpoint/2010/main" val="3121888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789" y="611754"/>
            <a:ext cx="8911687" cy="1280890"/>
          </a:xfrm>
        </p:spPr>
        <p:txBody>
          <a:bodyPr>
            <a:normAutofit/>
          </a:bodyPr>
          <a:lstStyle/>
          <a:p>
            <a:pPr algn="ctr"/>
            <a:r>
              <a:rPr lang="en-US" sz="5400" b="1" dirty="0"/>
              <a:t>What is Fentanyl?</a:t>
            </a:r>
          </a:p>
        </p:txBody>
      </p:sp>
      <p:sp>
        <p:nvSpPr>
          <p:cNvPr id="3" name="Content Placeholder 2"/>
          <p:cNvSpPr>
            <a:spLocks noGrp="1"/>
          </p:cNvSpPr>
          <p:nvPr>
            <p:ph idx="1"/>
          </p:nvPr>
        </p:nvSpPr>
        <p:spPr/>
        <p:txBody>
          <a:bodyPr>
            <a:normAutofit fontScale="92500"/>
          </a:bodyPr>
          <a:lstStyle/>
          <a:p>
            <a:r>
              <a:rPr lang="en-US" sz="2600" dirty="0"/>
              <a:t>Named as chief culprit in nation’s opioid crisis</a:t>
            </a:r>
          </a:p>
          <a:p>
            <a:r>
              <a:rPr lang="en-US" sz="2600" dirty="0"/>
              <a:t>Powerful synthetic narcotic painkiller approved by the FDA; small amounts are extremely dangerous</a:t>
            </a:r>
          </a:p>
          <a:p>
            <a:r>
              <a:rPr lang="en-US" sz="2600" dirty="0"/>
              <a:t>Rapid and potent effects on the brain and body</a:t>
            </a:r>
          </a:p>
          <a:p>
            <a:r>
              <a:rPr lang="en-US" sz="2600" dirty="0"/>
              <a:t>Depresses breathing &amp; heart rate leading to death</a:t>
            </a:r>
          </a:p>
          <a:p>
            <a:r>
              <a:rPr lang="en-US" sz="2600" dirty="0"/>
              <a:t>When used for medical purposes, often given in a shot, a patch on the skin, or in lozenges</a:t>
            </a:r>
          </a:p>
          <a:p>
            <a:r>
              <a:rPr lang="en-US" sz="2600" dirty="0"/>
              <a:t>When abused, typically swallowed, snorted, or injected</a:t>
            </a:r>
          </a:p>
          <a:p>
            <a:endParaRPr lang="en-US" sz="2600" dirty="0"/>
          </a:p>
        </p:txBody>
      </p:sp>
    </p:spTree>
    <p:extLst>
      <p:ext uri="{BB962C8B-B14F-4D97-AF65-F5344CB8AC3E}">
        <p14:creationId xmlns:p14="http://schemas.microsoft.com/office/powerpoint/2010/main" val="2539327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931" y="605480"/>
            <a:ext cx="8911687" cy="1274805"/>
          </a:xfrm>
        </p:spPr>
        <p:txBody>
          <a:bodyPr>
            <a:normAutofit/>
          </a:bodyPr>
          <a:lstStyle/>
          <a:p>
            <a:pPr algn="ctr"/>
            <a:r>
              <a:rPr lang="en-US" sz="5400" b="1" dirty="0"/>
              <a:t>What is Heroin?</a:t>
            </a:r>
          </a:p>
        </p:txBody>
      </p:sp>
      <p:sp>
        <p:nvSpPr>
          <p:cNvPr id="3" name="Content Placeholder 2"/>
          <p:cNvSpPr>
            <a:spLocks noGrp="1"/>
          </p:cNvSpPr>
          <p:nvPr>
            <p:ph idx="1"/>
          </p:nvPr>
        </p:nvSpPr>
        <p:spPr>
          <a:xfrm>
            <a:off x="2589212" y="2026508"/>
            <a:ext cx="8915400" cy="4069492"/>
          </a:xfrm>
        </p:spPr>
        <p:txBody>
          <a:bodyPr>
            <a:normAutofit/>
          </a:bodyPr>
          <a:lstStyle/>
          <a:p>
            <a:r>
              <a:rPr lang="en-US" sz="2600" dirty="0"/>
              <a:t>Heroin come from the Asian poppy plant that is sap filled and has high content of morphine which creates heroin</a:t>
            </a:r>
          </a:p>
          <a:p>
            <a:r>
              <a:rPr lang="en-US" sz="2600" dirty="0"/>
              <a:t>It is highly addictive and the most abused </a:t>
            </a:r>
          </a:p>
          <a:p>
            <a:r>
              <a:rPr lang="en-US" sz="2600" dirty="0"/>
              <a:t>Pure heroin, a white powder, is rarely sold on the streets</a:t>
            </a:r>
          </a:p>
          <a:p>
            <a:pPr marL="0" indent="0">
              <a:buNone/>
            </a:pPr>
            <a:endParaRPr lang="en-US" sz="2600" dirty="0"/>
          </a:p>
        </p:txBody>
      </p:sp>
    </p:spTree>
    <p:extLst>
      <p:ext uri="{BB962C8B-B14F-4D97-AF65-F5344CB8AC3E}">
        <p14:creationId xmlns:p14="http://schemas.microsoft.com/office/powerpoint/2010/main" val="2001627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233" y="664027"/>
            <a:ext cx="8911687" cy="1280890"/>
          </a:xfrm>
        </p:spPr>
        <p:txBody>
          <a:bodyPr>
            <a:normAutofit/>
          </a:bodyPr>
          <a:lstStyle/>
          <a:p>
            <a:pPr algn="ctr"/>
            <a:r>
              <a:rPr lang="en-US" sz="5400" b="1" dirty="0"/>
              <a:t>Heroin</a:t>
            </a:r>
          </a:p>
        </p:txBody>
      </p:sp>
      <p:sp>
        <p:nvSpPr>
          <p:cNvPr id="3" name="Content Placeholder 2"/>
          <p:cNvSpPr>
            <a:spLocks noGrp="1"/>
          </p:cNvSpPr>
          <p:nvPr>
            <p:ph idx="1"/>
          </p:nvPr>
        </p:nvSpPr>
        <p:spPr/>
        <p:txBody>
          <a:bodyPr>
            <a:normAutofit/>
          </a:bodyPr>
          <a:lstStyle/>
          <a:p>
            <a:r>
              <a:rPr lang="en-US" sz="2600" dirty="0"/>
              <a:t>It is a white to dark brown powder or tar-like substance</a:t>
            </a:r>
          </a:p>
          <a:p>
            <a:r>
              <a:rPr lang="en-US" sz="2600" dirty="0"/>
              <a:t>It is smoked, injected, snorted, ingested or sniffed</a:t>
            </a:r>
          </a:p>
        </p:txBody>
      </p:sp>
      <p:pic>
        <p:nvPicPr>
          <p:cNvPr id="4" name="Picture 3"/>
          <p:cNvPicPr>
            <a:picLocks noChangeAspect="1"/>
          </p:cNvPicPr>
          <p:nvPr/>
        </p:nvPicPr>
        <p:blipFill>
          <a:blip r:embed="rId3"/>
          <a:stretch>
            <a:fillRect/>
          </a:stretch>
        </p:blipFill>
        <p:spPr>
          <a:xfrm>
            <a:off x="2589212" y="4252966"/>
            <a:ext cx="2133785" cy="1658256"/>
          </a:xfrm>
          <a:prstGeom prst="rect">
            <a:avLst/>
          </a:prstGeom>
          <a:ln>
            <a:solidFill>
              <a:schemeClr val="accent4">
                <a:lumMod val="75000"/>
              </a:schemeClr>
            </a:solidFill>
          </a:ln>
          <a:scene3d>
            <a:camera prst="orthographicFront"/>
            <a:lightRig rig="threePt" dir="t"/>
          </a:scene3d>
          <a:sp3d>
            <a:bevelT w="165100" prst="coolSlant"/>
          </a:sp3d>
        </p:spPr>
      </p:pic>
      <p:pic>
        <p:nvPicPr>
          <p:cNvPr id="5" name="Picture 4"/>
          <p:cNvPicPr>
            <a:picLocks noChangeAspect="1"/>
          </p:cNvPicPr>
          <p:nvPr/>
        </p:nvPicPr>
        <p:blipFill>
          <a:blip r:embed="rId4"/>
          <a:stretch>
            <a:fillRect/>
          </a:stretch>
        </p:blipFill>
        <p:spPr>
          <a:xfrm>
            <a:off x="5193490" y="4252966"/>
            <a:ext cx="3151905" cy="1658256"/>
          </a:xfrm>
          <a:prstGeom prst="rect">
            <a:avLst/>
          </a:prstGeom>
          <a:ln>
            <a:solidFill>
              <a:schemeClr val="accent4">
                <a:lumMod val="75000"/>
              </a:schemeClr>
            </a:solidFill>
          </a:ln>
          <a:scene3d>
            <a:camera prst="orthographicFront"/>
            <a:lightRig rig="threePt" dir="t"/>
          </a:scene3d>
          <a:sp3d>
            <a:bevelT w="165100" prst="coolSlant"/>
          </a:sp3d>
        </p:spPr>
      </p:pic>
      <p:pic>
        <p:nvPicPr>
          <p:cNvPr id="6" name="Picture 5"/>
          <p:cNvPicPr>
            <a:picLocks noChangeAspect="1"/>
          </p:cNvPicPr>
          <p:nvPr/>
        </p:nvPicPr>
        <p:blipFill>
          <a:blip r:embed="rId5"/>
          <a:stretch>
            <a:fillRect/>
          </a:stretch>
        </p:blipFill>
        <p:spPr>
          <a:xfrm>
            <a:off x="8637374" y="4252966"/>
            <a:ext cx="2373593" cy="1658256"/>
          </a:xfrm>
          <a:prstGeom prst="rect">
            <a:avLst/>
          </a:prstGeom>
          <a:ln>
            <a:solidFill>
              <a:schemeClr val="accent3">
                <a:lumMod val="75000"/>
              </a:schemeClr>
            </a:solidFill>
          </a:ln>
          <a:scene3d>
            <a:camera prst="orthographicFront"/>
            <a:lightRig rig="threePt" dir="t"/>
          </a:scene3d>
          <a:sp3d>
            <a:bevelT w="165100" prst="coolSlant"/>
          </a:sp3d>
        </p:spPr>
      </p:pic>
      <p:sp>
        <p:nvSpPr>
          <p:cNvPr id="7" name="TextBox 6"/>
          <p:cNvSpPr txBox="1"/>
          <p:nvPr/>
        </p:nvSpPr>
        <p:spPr>
          <a:xfrm>
            <a:off x="3117130" y="5911221"/>
            <a:ext cx="1547311" cy="307777"/>
          </a:xfrm>
          <a:prstGeom prst="rect">
            <a:avLst/>
          </a:prstGeom>
          <a:noFill/>
        </p:spPr>
        <p:txBody>
          <a:bodyPr wrap="square" rtlCol="0">
            <a:spAutoFit/>
          </a:bodyPr>
          <a:lstStyle/>
          <a:p>
            <a:r>
              <a:rPr lang="en-US" sz="1400" dirty="0"/>
              <a:t>Black Tar Heroin</a:t>
            </a:r>
          </a:p>
        </p:txBody>
      </p:sp>
      <p:sp>
        <p:nvSpPr>
          <p:cNvPr id="8" name="TextBox 7"/>
          <p:cNvSpPr txBox="1"/>
          <p:nvPr/>
        </p:nvSpPr>
        <p:spPr>
          <a:xfrm>
            <a:off x="9403493" y="5911222"/>
            <a:ext cx="1607474" cy="307777"/>
          </a:xfrm>
          <a:prstGeom prst="rect">
            <a:avLst/>
          </a:prstGeom>
          <a:noFill/>
        </p:spPr>
        <p:txBody>
          <a:bodyPr wrap="square" rtlCol="0">
            <a:spAutoFit/>
          </a:bodyPr>
          <a:lstStyle/>
          <a:p>
            <a:r>
              <a:rPr lang="en-US" sz="1400" dirty="0"/>
              <a:t>Powder Heroin</a:t>
            </a:r>
          </a:p>
        </p:txBody>
      </p:sp>
    </p:spTree>
    <p:extLst>
      <p:ext uri="{BB962C8B-B14F-4D97-AF65-F5344CB8AC3E}">
        <p14:creationId xmlns:p14="http://schemas.microsoft.com/office/powerpoint/2010/main" val="75939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936931"/>
            <a:ext cx="9297988" cy="1280890"/>
          </a:xfrm>
        </p:spPr>
        <p:txBody>
          <a:bodyPr>
            <a:normAutofit/>
          </a:bodyPr>
          <a:lstStyle/>
          <a:p>
            <a:pPr algn="ctr"/>
            <a:r>
              <a:rPr lang="en-US" sz="5400" b="1" dirty="0"/>
              <a:t>Why Do People Use Drugs?</a:t>
            </a:r>
          </a:p>
        </p:txBody>
      </p:sp>
      <p:sp>
        <p:nvSpPr>
          <p:cNvPr id="3" name="Content Placeholder 2"/>
          <p:cNvSpPr>
            <a:spLocks noGrp="1"/>
          </p:cNvSpPr>
          <p:nvPr>
            <p:ph idx="1"/>
          </p:nvPr>
        </p:nvSpPr>
        <p:spPr>
          <a:xfrm>
            <a:off x="2589212" y="2527969"/>
            <a:ext cx="8915400" cy="3777622"/>
          </a:xfrm>
        </p:spPr>
        <p:txBody>
          <a:bodyPr>
            <a:normAutofit/>
          </a:bodyPr>
          <a:lstStyle/>
          <a:p>
            <a:r>
              <a:rPr lang="en-US" sz="2600" dirty="0"/>
              <a:t>To Feel Good – feeling of pleasure “high”</a:t>
            </a:r>
          </a:p>
          <a:p>
            <a:r>
              <a:rPr lang="en-US" sz="2600" dirty="0"/>
              <a:t>To Feel Better – i.e., relieve stress, social anxiety, depression</a:t>
            </a:r>
          </a:p>
          <a:p>
            <a:r>
              <a:rPr lang="en-US" sz="2600" dirty="0"/>
              <a:t>To Do Better – improve performance, focus</a:t>
            </a:r>
          </a:p>
          <a:p>
            <a:r>
              <a:rPr lang="en-US" sz="2600" dirty="0"/>
              <a:t>Curiosity and Peer Pressure – teens are at risk, wanting to impress friends</a:t>
            </a:r>
          </a:p>
          <a:p>
            <a:endParaRPr lang="en-US" sz="2600" dirty="0"/>
          </a:p>
          <a:p>
            <a:endParaRPr lang="en-US" sz="2600" dirty="0"/>
          </a:p>
        </p:txBody>
      </p:sp>
    </p:spTree>
    <p:extLst>
      <p:ext uri="{BB962C8B-B14F-4D97-AF65-F5344CB8AC3E}">
        <p14:creationId xmlns:p14="http://schemas.microsoft.com/office/powerpoint/2010/main" val="39575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226" y="624403"/>
            <a:ext cx="8911687" cy="1280890"/>
          </a:xfrm>
        </p:spPr>
        <p:txBody>
          <a:bodyPr>
            <a:normAutofit/>
          </a:bodyPr>
          <a:lstStyle/>
          <a:p>
            <a:pPr algn="ctr"/>
            <a:r>
              <a:rPr lang="en-US" sz="5400" b="1" dirty="0"/>
              <a:t>Heroin</a:t>
            </a:r>
          </a:p>
        </p:txBody>
      </p:sp>
      <p:sp>
        <p:nvSpPr>
          <p:cNvPr id="3" name="Text Placeholder 2"/>
          <p:cNvSpPr>
            <a:spLocks noGrp="1"/>
          </p:cNvSpPr>
          <p:nvPr>
            <p:ph type="body" idx="1"/>
          </p:nvPr>
        </p:nvSpPr>
        <p:spPr/>
        <p:txBody>
          <a:bodyPr/>
          <a:lstStyle/>
          <a:p>
            <a:r>
              <a:rPr lang="en-US" sz="2600" b="1" dirty="0"/>
              <a:t>Short Term Effects</a:t>
            </a:r>
          </a:p>
        </p:txBody>
      </p:sp>
      <p:sp>
        <p:nvSpPr>
          <p:cNvPr id="4" name="Content Placeholder 3"/>
          <p:cNvSpPr>
            <a:spLocks noGrp="1"/>
          </p:cNvSpPr>
          <p:nvPr>
            <p:ph sz="half" idx="2"/>
          </p:nvPr>
        </p:nvSpPr>
        <p:spPr/>
        <p:txBody>
          <a:bodyPr>
            <a:normAutofit/>
          </a:bodyPr>
          <a:lstStyle/>
          <a:p>
            <a:r>
              <a:rPr lang="en-US" sz="2400" dirty="0"/>
              <a:t>Euphoria</a:t>
            </a:r>
          </a:p>
          <a:p>
            <a:r>
              <a:rPr lang="en-US" sz="2400" dirty="0"/>
              <a:t>Dry mouth</a:t>
            </a:r>
          </a:p>
          <a:p>
            <a:r>
              <a:rPr lang="en-US" sz="2400" dirty="0"/>
              <a:t>Decreased mental ability</a:t>
            </a:r>
          </a:p>
          <a:p>
            <a:r>
              <a:rPr lang="en-US" sz="2400" dirty="0"/>
              <a:t>Vomiting Lowered Breathing and heart rate</a:t>
            </a:r>
          </a:p>
          <a:p>
            <a:r>
              <a:rPr lang="en-US" sz="2400" dirty="0"/>
              <a:t>DEATH</a:t>
            </a:r>
          </a:p>
        </p:txBody>
      </p:sp>
      <p:sp>
        <p:nvSpPr>
          <p:cNvPr id="5" name="Text Placeholder 4"/>
          <p:cNvSpPr>
            <a:spLocks noGrp="1"/>
          </p:cNvSpPr>
          <p:nvPr>
            <p:ph type="body" sz="quarter" idx="3"/>
          </p:nvPr>
        </p:nvSpPr>
        <p:spPr/>
        <p:txBody>
          <a:bodyPr/>
          <a:lstStyle/>
          <a:p>
            <a:r>
              <a:rPr lang="en-US" sz="2600" b="1" dirty="0"/>
              <a:t>Long Term Effects</a:t>
            </a:r>
          </a:p>
        </p:txBody>
      </p:sp>
      <p:sp>
        <p:nvSpPr>
          <p:cNvPr id="6" name="Content Placeholder 5"/>
          <p:cNvSpPr>
            <a:spLocks noGrp="1"/>
          </p:cNvSpPr>
          <p:nvPr>
            <p:ph sz="quarter" idx="4"/>
          </p:nvPr>
        </p:nvSpPr>
        <p:spPr/>
        <p:txBody>
          <a:bodyPr>
            <a:normAutofit lnSpcReduction="10000"/>
          </a:bodyPr>
          <a:lstStyle/>
          <a:p>
            <a:r>
              <a:rPr lang="en-US" sz="2400" dirty="0"/>
              <a:t>Addiction</a:t>
            </a:r>
          </a:p>
          <a:p>
            <a:r>
              <a:rPr lang="en-US" sz="2400" dirty="0"/>
              <a:t>High degree of tolerance</a:t>
            </a:r>
          </a:p>
          <a:p>
            <a:r>
              <a:rPr lang="en-US" sz="2400" dirty="0"/>
              <a:t>Brain damage</a:t>
            </a:r>
          </a:p>
          <a:p>
            <a:r>
              <a:rPr lang="en-US" sz="2400" dirty="0"/>
              <a:t>Liver disease </a:t>
            </a:r>
          </a:p>
          <a:p>
            <a:r>
              <a:rPr lang="en-US" sz="2400" dirty="0"/>
              <a:t>HIV/AIDS or Hepatitis</a:t>
            </a:r>
          </a:p>
          <a:p>
            <a:r>
              <a:rPr lang="en-US" sz="2400" dirty="0"/>
              <a:t>Abscesses of the skin</a:t>
            </a:r>
          </a:p>
          <a:p>
            <a:r>
              <a:rPr lang="en-US" sz="2400" dirty="0"/>
              <a:t>DEATH</a:t>
            </a:r>
          </a:p>
        </p:txBody>
      </p:sp>
    </p:spTree>
    <p:extLst>
      <p:ext uri="{BB962C8B-B14F-4D97-AF65-F5344CB8AC3E}">
        <p14:creationId xmlns:p14="http://schemas.microsoft.com/office/powerpoint/2010/main" val="3636622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27952" y="611753"/>
            <a:ext cx="8911687" cy="1280890"/>
          </a:xfrm>
        </p:spPr>
        <p:txBody>
          <a:bodyPr>
            <a:normAutofit/>
          </a:bodyPr>
          <a:lstStyle/>
          <a:p>
            <a:pPr algn="ctr"/>
            <a:r>
              <a:rPr lang="en-US" sz="5400" b="1" dirty="0"/>
              <a:t>Vaping</a:t>
            </a:r>
          </a:p>
        </p:txBody>
      </p:sp>
      <p:sp>
        <p:nvSpPr>
          <p:cNvPr id="8" name="Content Placeholder 7"/>
          <p:cNvSpPr>
            <a:spLocks noGrp="1"/>
          </p:cNvSpPr>
          <p:nvPr>
            <p:ph idx="1"/>
          </p:nvPr>
        </p:nvSpPr>
        <p:spPr/>
        <p:txBody>
          <a:bodyPr>
            <a:normAutofit lnSpcReduction="10000"/>
          </a:bodyPr>
          <a:lstStyle/>
          <a:p>
            <a:r>
              <a:rPr lang="en-US" sz="2600" dirty="0"/>
              <a:t>Inhaling and exhaling an aerosol, aka vapor</a:t>
            </a:r>
          </a:p>
          <a:p>
            <a:r>
              <a:rPr lang="en-US" sz="2600" dirty="0"/>
              <a:t>Produced by an e-cigarette or similar device</a:t>
            </a:r>
          </a:p>
          <a:p>
            <a:r>
              <a:rPr lang="en-US" sz="2600" dirty="0"/>
              <a:t>Contains varying amounts of toxic chemicals</a:t>
            </a:r>
          </a:p>
          <a:p>
            <a:r>
              <a:rPr lang="en-US" sz="2600" dirty="0"/>
              <a:t>Grown in popularity &amp; can be dangerous</a:t>
            </a:r>
          </a:p>
          <a:p>
            <a:r>
              <a:rPr lang="en-US" sz="2600" dirty="0"/>
              <a:t>Some use to vape Tetrahydrocannabinol (THC)or the synthetic drug Flakka aka the “zombie drug”</a:t>
            </a:r>
          </a:p>
          <a:p>
            <a:r>
              <a:rPr lang="en-US" sz="2600" dirty="0"/>
              <a:t>New on the block – JUUL – small sleek device looks like a USB flash drive.  Popular with teens</a:t>
            </a:r>
          </a:p>
        </p:txBody>
      </p:sp>
    </p:spTree>
    <p:extLst>
      <p:ext uri="{BB962C8B-B14F-4D97-AF65-F5344CB8AC3E}">
        <p14:creationId xmlns:p14="http://schemas.microsoft.com/office/powerpoint/2010/main" val="1881152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601008" y="542888"/>
            <a:ext cx="4127157" cy="1809749"/>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3284342" y="2765124"/>
            <a:ext cx="2962275" cy="18393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5"/>
          <a:stretch>
            <a:fillRect/>
          </a:stretch>
        </p:blipFill>
        <p:spPr>
          <a:xfrm>
            <a:off x="8473257" y="4604435"/>
            <a:ext cx="3390900" cy="18678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descr="https://vapourdepot.com/wp-content/uploads/2017/04/AdvancedVap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38" y="3937814"/>
            <a:ext cx="4043320" cy="27732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www.sciencenews.org/sites/default/files/2016/05/main/articles/052816_notebook_vaping-mai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4373" y="150960"/>
            <a:ext cx="3668668" cy="2710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pureorganicvapors.com/wp-content/uploads/2015/12/Inspiration-Series-Part-VII-AMY-JEANETTE-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2798" y="2313338"/>
            <a:ext cx="3011442" cy="25532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s://www.dailydot.com/wp-content/uploads/d33/75/45baed25b8f9afe6a618d5bf648eb48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4720" y="133287"/>
            <a:ext cx="2961332" cy="2213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stretch>
            <a:fillRect/>
          </a:stretch>
        </p:blipFill>
        <p:spPr>
          <a:xfrm>
            <a:off x="4463471" y="4745421"/>
            <a:ext cx="3436326" cy="19412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4841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Video</a:t>
            </a:r>
          </a:p>
        </p:txBody>
      </p:sp>
      <p:sp>
        <p:nvSpPr>
          <p:cNvPr id="3" name="Content Placeholder 2"/>
          <p:cNvSpPr>
            <a:spLocks noGrp="1"/>
          </p:cNvSpPr>
          <p:nvPr>
            <p:ph idx="1"/>
          </p:nvPr>
        </p:nvSpPr>
        <p:spPr/>
        <p:txBody>
          <a:bodyPr>
            <a:normAutofit/>
          </a:bodyPr>
          <a:lstStyle/>
          <a:p>
            <a:pPr marL="0" indent="0">
              <a:buNone/>
            </a:pPr>
            <a:endParaRPr lang="en-US" sz="2400" dirty="0"/>
          </a:p>
          <a:p>
            <a:r>
              <a:rPr lang="en-US" sz="2400" dirty="0">
                <a:hlinkClick r:id="rId2"/>
              </a:rPr>
              <a:t>https://www.youtube.com/watch?v=YQ4pEOt0oFY</a:t>
            </a:r>
            <a:endParaRPr lang="en-US" sz="2400" dirty="0"/>
          </a:p>
          <a:p>
            <a:pPr marL="0" indent="0">
              <a:buNone/>
            </a:pPr>
            <a:r>
              <a:rPr lang="en-US" sz="2400" dirty="0"/>
              <a:t>	Video on Vaping</a:t>
            </a:r>
          </a:p>
          <a:p>
            <a:pPr marL="0" indent="0">
              <a:buNone/>
            </a:pPr>
            <a:endParaRPr lang="en-US" sz="2400" dirty="0"/>
          </a:p>
        </p:txBody>
      </p:sp>
    </p:spTree>
    <p:extLst>
      <p:ext uri="{BB962C8B-B14F-4D97-AF65-F5344CB8AC3E}">
        <p14:creationId xmlns:p14="http://schemas.microsoft.com/office/powerpoint/2010/main" val="3619808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The Road to Recovery</a:t>
            </a:r>
          </a:p>
        </p:txBody>
      </p:sp>
      <p:sp>
        <p:nvSpPr>
          <p:cNvPr id="3" name="Content Placeholder 2"/>
          <p:cNvSpPr>
            <a:spLocks noGrp="1"/>
          </p:cNvSpPr>
          <p:nvPr>
            <p:ph idx="1"/>
          </p:nvPr>
        </p:nvSpPr>
        <p:spPr/>
        <p:txBody>
          <a:bodyPr>
            <a:normAutofit lnSpcReduction="10000"/>
          </a:bodyPr>
          <a:lstStyle/>
          <a:p>
            <a:r>
              <a:rPr lang="en-US" sz="2600" b="1" dirty="0"/>
              <a:t>Recognize there is a problem</a:t>
            </a:r>
          </a:p>
          <a:p>
            <a:r>
              <a:rPr lang="en-US" sz="2600" b="1" dirty="0"/>
              <a:t>Know and understand that it is not EASY</a:t>
            </a:r>
          </a:p>
          <a:p>
            <a:r>
              <a:rPr lang="en-US" sz="2600" b="1" dirty="0"/>
              <a:t>Identify triggers for use – people, places, or things</a:t>
            </a:r>
          </a:p>
          <a:p>
            <a:r>
              <a:rPr lang="en-US" sz="2600" b="1" dirty="0"/>
              <a:t>Avoid undue stressors, as much as possible</a:t>
            </a:r>
          </a:p>
          <a:p>
            <a:r>
              <a:rPr lang="en-US" sz="2600" b="1" dirty="0"/>
              <a:t>Reach out to others</a:t>
            </a:r>
          </a:p>
          <a:p>
            <a:r>
              <a:rPr lang="en-US" sz="2600" b="1" dirty="0"/>
              <a:t>Stay Busy</a:t>
            </a:r>
          </a:p>
          <a:p>
            <a:r>
              <a:rPr lang="en-US" sz="2600" b="1" dirty="0"/>
              <a:t>Keep learning about the disease and the benefit of having a healthy lifestyle</a:t>
            </a:r>
          </a:p>
          <a:p>
            <a:endParaRPr lang="en-US" sz="2600" b="1" dirty="0"/>
          </a:p>
        </p:txBody>
      </p:sp>
    </p:spTree>
    <p:extLst>
      <p:ext uri="{BB962C8B-B14F-4D97-AF65-F5344CB8AC3E}">
        <p14:creationId xmlns:p14="http://schemas.microsoft.com/office/powerpoint/2010/main" val="2627579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4956" y="2378770"/>
            <a:ext cx="8911687" cy="1280890"/>
          </a:xfrm>
        </p:spPr>
        <p:txBody>
          <a:bodyPr>
            <a:normAutofit/>
          </a:bodyPr>
          <a:lstStyle/>
          <a:p>
            <a:pPr algn="ctr"/>
            <a:r>
              <a:rPr lang="en-US" sz="5400" b="1" dirty="0"/>
              <a:t>Community Resources</a:t>
            </a:r>
          </a:p>
        </p:txBody>
      </p:sp>
    </p:spTree>
    <p:extLst>
      <p:ext uri="{BB962C8B-B14F-4D97-AF65-F5344CB8AC3E}">
        <p14:creationId xmlns:p14="http://schemas.microsoft.com/office/powerpoint/2010/main" val="2850629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173" y="228692"/>
            <a:ext cx="10133012" cy="1645417"/>
          </a:xfrm>
        </p:spPr>
        <p:txBody>
          <a:bodyPr>
            <a:noAutofit/>
          </a:bodyPr>
          <a:lstStyle/>
          <a:p>
            <a:pPr algn="ctr"/>
            <a:r>
              <a:rPr lang="en-US" sz="5400" b="1" dirty="0">
                <a:latin typeface="Century Gothic" panose="020B0502020202020204" pitchFamily="34" charset="0"/>
              </a:rPr>
              <a:t>Substance Use Disorder Treatment Service Options</a:t>
            </a:r>
          </a:p>
        </p:txBody>
      </p:sp>
      <p:sp>
        <p:nvSpPr>
          <p:cNvPr id="3" name="Content Placeholder 2"/>
          <p:cNvSpPr>
            <a:spLocks noGrp="1"/>
          </p:cNvSpPr>
          <p:nvPr>
            <p:ph idx="1"/>
          </p:nvPr>
        </p:nvSpPr>
        <p:spPr>
          <a:xfrm>
            <a:off x="2539785" y="2306594"/>
            <a:ext cx="8915400" cy="3957727"/>
          </a:xfrm>
        </p:spPr>
        <p:txBody>
          <a:bodyPr>
            <a:normAutofit lnSpcReduction="10000"/>
          </a:bodyPr>
          <a:lstStyle/>
          <a:p>
            <a:r>
              <a:rPr lang="en-US" sz="2600" b="1" dirty="0"/>
              <a:t>Detoxification</a:t>
            </a:r>
            <a:endParaRPr lang="en-US" sz="2600" dirty="0"/>
          </a:p>
          <a:p>
            <a:pPr marL="0" indent="0">
              <a:buNone/>
            </a:pPr>
            <a:r>
              <a:rPr lang="en-US" sz="2400" b="1" dirty="0"/>
              <a:t>	</a:t>
            </a:r>
            <a:r>
              <a:rPr lang="en-US" sz="2400" dirty="0"/>
              <a:t>a.  Salvation Army</a:t>
            </a:r>
          </a:p>
          <a:p>
            <a:pPr marL="0" indent="0">
              <a:buNone/>
            </a:pPr>
            <a:r>
              <a:rPr lang="en-US" sz="2400" b="1" dirty="0"/>
              <a:t>	</a:t>
            </a:r>
            <a:r>
              <a:rPr lang="en-US" sz="2400" dirty="0"/>
              <a:t>b.  St. Vincent Charity Medical Center – Rosary Hall</a:t>
            </a:r>
          </a:p>
          <a:p>
            <a:pPr marL="0" indent="0">
              <a:buNone/>
            </a:pPr>
            <a:r>
              <a:rPr lang="en-US" sz="2400" b="1" dirty="0"/>
              <a:t>	</a:t>
            </a:r>
            <a:r>
              <a:rPr lang="en-US" sz="2400" dirty="0"/>
              <a:t>c.  Stella Marris</a:t>
            </a:r>
          </a:p>
          <a:p>
            <a:pPr marL="0" indent="0">
              <a:buNone/>
            </a:pPr>
            <a:r>
              <a:rPr lang="en-US" sz="2400" b="1" dirty="0"/>
              <a:t>	</a:t>
            </a:r>
            <a:r>
              <a:rPr lang="en-US" sz="2400" dirty="0"/>
              <a:t>d.	Women’s Recovery Center, Ambulatory with MAT</a:t>
            </a:r>
            <a:endParaRPr lang="en-US" sz="2400" b="1" dirty="0"/>
          </a:p>
          <a:p>
            <a:r>
              <a:rPr lang="en-US" sz="2600" b="1" dirty="0"/>
              <a:t>Residential Treatment</a:t>
            </a:r>
            <a:endParaRPr lang="en-US" sz="2600" dirty="0"/>
          </a:p>
          <a:p>
            <a:pPr marL="0" indent="0">
              <a:buNone/>
            </a:pPr>
            <a:r>
              <a:rPr lang="en-US" sz="2600" b="1" dirty="0"/>
              <a:t>	</a:t>
            </a:r>
            <a:r>
              <a:rPr lang="en-US" sz="2400" dirty="0"/>
              <a:t>a.	Community Assessment and Treatment (CATS)</a:t>
            </a:r>
          </a:p>
          <a:p>
            <a:pPr marL="0" indent="0">
              <a:buNone/>
            </a:pPr>
            <a:r>
              <a:rPr lang="en-US" sz="2400" dirty="0"/>
              <a:t>	b. 	Catholic Charities – Matt Talbot for Men and Women</a:t>
            </a:r>
          </a:p>
          <a:p>
            <a:pPr marL="0" indent="0">
              <a:buNone/>
            </a:pPr>
            <a:endParaRPr lang="en-US" sz="2600" b="1" dirty="0"/>
          </a:p>
        </p:txBody>
      </p:sp>
    </p:spTree>
    <p:extLst>
      <p:ext uri="{BB962C8B-B14F-4D97-AF65-F5344CB8AC3E}">
        <p14:creationId xmlns:p14="http://schemas.microsoft.com/office/powerpoint/2010/main" val="1779594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292" y="290478"/>
            <a:ext cx="9416320" cy="1509490"/>
          </a:xfrm>
        </p:spPr>
        <p:txBody>
          <a:bodyPr>
            <a:noAutofit/>
          </a:bodyPr>
          <a:lstStyle/>
          <a:p>
            <a:pPr algn="ctr"/>
            <a:r>
              <a:rPr lang="en-US" sz="4600" b="1" dirty="0">
                <a:latin typeface="Century Gothic" panose="020B0502020202020204" pitchFamily="34" charset="0"/>
              </a:rPr>
              <a:t>Substance Use Disorder Treatment Service Options</a:t>
            </a:r>
            <a:endParaRPr lang="en-US" sz="4600" dirty="0"/>
          </a:p>
        </p:txBody>
      </p:sp>
      <p:sp>
        <p:nvSpPr>
          <p:cNvPr id="3" name="Content Placeholder 2"/>
          <p:cNvSpPr>
            <a:spLocks noGrp="1"/>
          </p:cNvSpPr>
          <p:nvPr>
            <p:ph idx="1"/>
          </p:nvPr>
        </p:nvSpPr>
        <p:spPr/>
        <p:txBody>
          <a:bodyPr>
            <a:normAutofit/>
          </a:bodyPr>
          <a:lstStyle/>
          <a:p>
            <a:r>
              <a:rPr lang="en-US" sz="2600" b="1" dirty="0"/>
              <a:t>Residential –continued</a:t>
            </a:r>
            <a:endParaRPr lang="en-US" sz="2600" dirty="0"/>
          </a:p>
          <a:p>
            <a:pPr marL="0" indent="0">
              <a:buNone/>
            </a:pPr>
            <a:r>
              <a:rPr lang="en-US" sz="2600" b="1" dirty="0"/>
              <a:t>	</a:t>
            </a:r>
            <a:r>
              <a:rPr lang="en-US" sz="2400" dirty="0"/>
              <a:t>a.	Hispanic UMADAOP</a:t>
            </a:r>
          </a:p>
          <a:p>
            <a:pPr marL="0" indent="0">
              <a:buNone/>
            </a:pPr>
            <a:r>
              <a:rPr lang="en-US" sz="2400" dirty="0"/>
              <a:t>	b.	Hitchcock Center for Women</a:t>
            </a:r>
          </a:p>
          <a:p>
            <a:pPr marL="0" indent="0">
              <a:buNone/>
            </a:pPr>
            <a:r>
              <a:rPr lang="en-US" sz="2400" dirty="0"/>
              <a:t>	c.	Signature Health Orca House</a:t>
            </a:r>
          </a:p>
          <a:p>
            <a:pPr marL="0" indent="0">
              <a:buNone/>
            </a:pPr>
            <a:r>
              <a:rPr lang="en-US" sz="2400" dirty="0"/>
              <a:t>	d.	New Directions – adolescent boys and girls</a:t>
            </a:r>
          </a:p>
          <a:p>
            <a:r>
              <a:rPr lang="en-US" sz="2600" b="1" dirty="0"/>
              <a:t>Outpatient</a:t>
            </a:r>
          </a:p>
          <a:p>
            <a:pPr marL="0" indent="0">
              <a:buNone/>
            </a:pPr>
            <a:r>
              <a:rPr lang="en-US" sz="2600" b="1" dirty="0"/>
              <a:t>	</a:t>
            </a:r>
            <a:r>
              <a:rPr lang="en-US" sz="2400" dirty="0"/>
              <a:t>a.  Bellefaire JCB – children and adolescents</a:t>
            </a:r>
            <a:endParaRPr lang="en-US" sz="2600" b="1" dirty="0"/>
          </a:p>
          <a:p>
            <a:endParaRPr lang="en-US" sz="2400" dirty="0"/>
          </a:p>
          <a:p>
            <a:pPr marL="0" indent="0">
              <a:buNone/>
            </a:pPr>
            <a:endParaRPr lang="en-US" sz="2400" dirty="0"/>
          </a:p>
          <a:p>
            <a:endParaRPr lang="en-US" sz="2600" dirty="0"/>
          </a:p>
        </p:txBody>
      </p:sp>
    </p:spTree>
    <p:extLst>
      <p:ext uri="{BB962C8B-B14F-4D97-AF65-F5344CB8AC3E}">
        <p14:creationId xmlns:p14="http://schemas.microsoft.com/office/powerpoint/2010/main" val="1201966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7146" y="315191"/>
            <a:ext cx="9317466" cy="1402398"/>
          </a:xfrm>
        </p:spPr>
        <p:txBody>
          <a:bodyPr>
            <a:noAutofit/>
          </a:bodyPr>
          <a:lstStyle/>
          <a:p>
            <a:pPr algn="ctr"/>
            <a:r>
              <a:rPr lang="en-US" sz="4600" b="1" dirty="0">
                <a:latin typeface="Century Gothic" panose="020B0502020202020204" pitchFamily="34" charset="0"/>
              </a:rPr>
              <a:t>Substance Use Disorder Treatment Service Options</a:t>
            </a:r>
            <a:endParaRPr lang="en-US" sz="4600" dirty="0"/>
          </a:p>
        </p:txBody>
      </p:sp>
      <p:sp>
        <p:nvSpPr>
          <p:cNvPr id="5" name="Content Placeholder 4"/>
          <p:cNvSpPr>
            <a:spLocks noGrp="1"/>
          </p:cNvSpPr>
          <p:nvPr>
            <p:ph idx="1"/>
          </p:nvPr>
        </p:nvSpPr>
        <p:spPr>
          <a:xfrm>
            <a:off x="2589212" y="1985318"/>
            <a:ext cx="8915400" cy="4378411"/>
          </a:xfrm>
        </p:spPr>
        <p:txBody>
          <a:bodyPr>
            <a:normAutofit/>
          </a:bodyPr>
          <a:lstStyle/>
          <a:p>
            <a:r>
              <a:rPr lang="en-US" sz="2600" b="1" dirty="0"/>
              <a:t>Outpatient – continued</a:t>
            </a:r>
          </a:p>
          <a:p>
            <a:pPr marL="0" indent="0">
              <a:buNone/>
            </a:pPr>
            <a:r>
              <a:rPr lang="en-US" sz="2600" b="1" dirty="0"/>
              <a:t>	</a:t>
            </a:r>
            <a:r>
              <a:rPr lang="en-US" sz="2400" dirty="0"/>
              <a:t>a.	Catholic Charities</a:t>
            </a:r>
          </a:p>
          <a:p>
            <a:pPr marL="0" indent="0">
              <a:buNone/>
            </a:pPr>
            <a:r>
              <a:rPr lang="en-US" sz="2400" b="1" dirty="0"/>
              <a:t>	</a:t>
            </a:r>
            <a:r>
              <a:rPr lang="en-US" sz="2400" dirty="0"/>
              <a:t>b.	Community Assessment Treatment (CATS)</a:t>
            </a:r>
          </a:p>
          <a:p>
            <a:pPr marL="0" indent="0">
              <a:buNone/>
            </a:pPr>
            <a:r>
              <a:rPr lang="en-US" sz="2400" b="1" dirty="0"/>
              <a:t>	</a:t>
            </a:r>
            <a:r>
              <a:rPr lang="en-US" sz="2400" dirty="0"/>
              <a:t>c.	Community Action Against Addiction (CAAA)(MAT)</a:t>
            </a:r>
          </a:p>
          <a:p>
            <a:pPr marL="0" indent="0">
              <a:buNone/>
            </a:pPr>
            <a:r>
              <a:rPr lang="en-US" sz="2400" dirty="0"/>
              <a:t>		</a:t>
            </a:r>
            <a:r>
              <a:rPr lang="en-US" dirty="0"/>
              <a:t>Methadone Treatment to include:  Subutex/Suboxone, Vivitrol</a:t>
            </a:r>
            <a:endParaRPr lang="en-US" sz="2400" dirty="0"/>
          </a:p>
          <a:p>
            <a:pPr marL="0" indent="0">
              <a:buNone/>
            </a:pPr>
            <a:r>
              <a:rPr lang="en-US" sz="2400" b="1" dirty="0"/>
              <a:t>	</a:t>
            </a:r>
            <a:r>
              <a:rPr lang="en-US" sz="2400" dirty="0"/>
              <a:t>d.	Signature Health Orca House - MAT</a:t>
            </a:r>
          </a:p>
          <a:p>
            <a:pPr marL="0" indent="0">
              <a:buNone/>
            </a:pPr>
            <a:r>
              <a:rPr lang="en-US" sz="2400" b="1" dirty="0"/>
              <a:t>	</a:t>
            </a:r>
            <a:r>
              <a:rPr lang="en-US" sz="2400" dirty="0"/>
              <a:t>e.	Circle of Health (Fentanyl Test Strips)</a:t>
            </a:r>
          </a:p>
          <a:p>
            <a:pPr marL="0" indent="0">
              <a:buNone/>
            </a:pPr>
            <a:r>
              <a:rPr lang="en-US" sz="2400" b="1" dirty="0"/>
              <a:t>	</a:t>
            </a:r>
            <a:r>
              <a:rPr lang="en-US" sz="2400" dirty="0"/>
              <a:t>f.	New Directions – adolescent boys and girls</a:t>
            </a:r>
            <a:endParaRPr lang="en-US" sz="2600" b="1" dirty="0"/>
          </a:p>
        </p:txBody>
      </p:sp>
    </p:spTree>
    <p:extLst>
      <p:ext uri="{BB962C8B-B14F-4D97-AF65-F5344CB8AC3E}">
        <p14:creationId xmlns:p14="http://schemas.microsoft.com/office/powerpoint/2010/main" val="179409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373" y="339904"/>
            <a:ext cx="10058399" cy="1509490"/>
          </a:xfrm>
        </p:spPr>
        <p:txBody>
          <a:bodyPr>
            <a:noAutofit/>
          </a:bodyPr>
          <a:lstStyle/>
          <a:p>
            <a:pPr algn="ctr"/>
            <a:r>
              <a:rPr lang="en-US" sz="4600" b="1" dirty="0">
                <a:latin typeface="Century Gothic" panose="020B0502020202020204" pitchFamily="34" charset="0"/>
              </a:rPr>
              <a:t>Substance Use Disorder Treatment Service Options</a:t>
            </a:r>
            <a:endParaRPr lang="en-US" sz="4600" dirty="0"/>
          </a:p>
        </p:txBody>
      </p:sp>
      <p:sp>
        <p:nvSpPr>
          <p:cNvPr id="3" name="Content Placeholder 2"/>
          <p:cNvSpPr>
            <a:spLocks noGrp="1"/>
          </p:cNvSpPr>
          <p:nvPr>
            <p:ph idx="1"/>
          </p:nvPr>
        </p:nvSpPr>
        <p:spPr>
          <a:xfrm>
            <a:off x="2350872" y="2133599"/>
            <a:ext cx="8915400" cy="3958281"/>
          </a:xfrm>
        </p:spPr>
        <p:txBody>
          <a:bodyPr>
            <a:normAutofit lnSpcReduction="10000"/>
          </a:bodyPr>
          <a:lstStyle/>
          <a:p>
            <a:r>
              <a:rPr lang="en-US" sz="2600" b="1" dirty="0"/>
              <a:t>Outpatient – continued</a:t>
            </a:r>
          </a:p>
          <a:p>
            <a:pPr marL="0" indent="0">
              <a:buNone/>
            </a:pPr>
            <a:r>
              <a:rPr lang="en-US" sz="2400" b="1" dirty="0"/>
              <a:t>	</a:t>
            </a:r>
            <a:r>
              <a:rPr lang="en-US" sz="2400" dirty="0"/>
              <a:t>g.	Hitchcock Center for Women</a:t>
            </a:r>
          </a:p>
          <a:p>
            <a:pPr marL="0" indent="0">
              <a:buNone/>
            </a:pPr>
            <a:r>
              <a:rPr lang="en-US" sz="2400" b="1" dirty="0"/>
              <a:t>	</a:t>
            </a:r>
            <a:r>
              <a:rPr lang="en-US" sz="2400" dirty="0"/>
              <a:t>h.	Women’s Recovery Center</a:t>
            </a:r>
          </a:p>
          <a:p>
            <a:pPr marL="0" indent="0">
              <a:buNone/>
            </a:pPr>
            <a:r>
              <a:rPr lang="en-US" sz="2400" b="1" dirty="0"/>
              <a:t>	 </a:t>
            </a:r>
            <a:r>
              <a:rPr lang="en-US" sz="2400" dirty="0"/>
              <a:t>i.	Recovery Resources</a:t>
            </a:r>
          </a:p>
          <a:p>
            <a:pPr marL="0" indent="0">
              <a:buNone/>
            </a:pPr>
            <a:r>
              <a:rPr lang="en-US" sz="2400" dirty="0"/>
              <a:t>	 j.	Cleveland Comprehensive Treatment Center - MAT</a:t>
            </a:r>
          </a:p>
          <a:p>
            <a:r>
              <a:rPr lang="en-US" sz="2600" b="1" dirty="0"/>
              <a:t>Sober/Recovery Housing</a:t>
            </a:r>
            <a:endParaRPr lang="en-US" sz="2600" dirty="0"/>
          </a:p>
          <a:p>
            <a:pPr marL="457200" lvl="1" indent="0">
              <a:buNone/>
            </a:pPr>
            <a:r>
              <a:rPr lang="en-US" sz="2400" dirty="0"/>
              <a:t> a.  New Directions – adolescent boys and girls</a:t>
            </a:r>
          </a:p>
          <a:p>
            <a:pPr marL="457200" lvl="1" indent="0">
              <a:buNone/>
            </a:pPr>
            <a:r>
              <a:rPr lang="en-US" sz="2400" dirty="0"/>
              <a:t> b.  Briermost Foundation</a:t>
            </a:r>
          </a:p>
        </p:txBody>
      </p:sp>
    </p:spTree>
    <p:extLst>
      <p:ext uri="{BB962C8B-B14F-4D97-AF65-F5344CB8AC3E}">
        <p14:creationId xmlns:p14="http://schemas.microsoft.com/office/powerpoint/2010/main" val="383747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5400" b="1" dirty="0"/>
              <a:t>Brief History</a:t>
            </a:r>
          </a:p>
        </p:txBody>
      </p:sp>
      <p:sp>
        <p:nvSpPr>
          <p:cNvPr id="6" name="Content Placeholder 5"/>
          <p:cNvSpPr>
            <a:spLocks noGrp="1"/>
          </p:cNvSpPr>
          <p:nvPr>
            <p:ph idx="1"/>
          </p:nvPr>
        </p:nvSpPr>
        <p:spPr/>
        <p:txBody>
          <a:bodyPr>
            <a:normAutofit lnSpcReduction="10000"/>
          </a:bodyPr>
          <a:lstStyle/>
          <a:p>
            <a:r>
              <a:rPr lang="en-US" sz="2400" dirty="0"/>
              <a:t>Scientist began to study addictive behavior in the 1930’s</a:t>
            </a:r>
          </a:p>
          <a:p>
            <a:r>
              <a:rPr lang="en-US" sz="2400" dirty="0"/>
              <a:t>People addicted to drugs were thought to be morally flawed and lacking willpower</a:t>
            </a:r>
          </a:p>
          <a:p>
            <a:r>
              <a:rPr lang="en-US" sz="2400" dirty="0"/>
              <a:t>Views shaped society’s responses to drug use and treated it as a moral failing rather than a health problem</a:t>
            </a:r>
          </a:p>
          <a:p>
            <a:r>
              <a:rPr lang="en-US" sz="2400" dirty="0"/>
              <a:t>This led to punishment rather than treatment</a:t>
            </a:r>
          </a:p>
          <a:p>
            <a:r>
              <a:rPr lang="en-US" sz="2400" dirty="0"/>
              <a:t>Thanks to research, addiction is now viewed as a medical disorder that affects the brain and changes behavior</a:t>
            </a:r>
          </a:p>
        </p:txBody>
      </p:sp>
    </p:spTree>
    <p:extLst>
      <p:ext uri="{BB962C8B-B14F-4D97-AF65-F5344CB8AC3E}">
        <p14:creationId xmlns:p14="http://schemas.microsoft.com/office/powerpoint/2010/main" val="3817484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08" y="302834"/>
            <a:ext cx="9885404" cy="1509490"/>
          </a:xfrm>
        </p:spPr>
        <p:txBody>
          <a:bodyPr>
            <a:noAutofit/>
          </a:bodyPr>
          <a:lstStyle/>
          <a:p>
            <a:pPr algn="ctr"/>
            <a:r>
              <a:rPr lang="en-US" sz="4600" b="1" dirty="0">
                <a:latin typeface="Century Gothic" panose="020B0502020202020204" pitchFamily="34" charset="0"/>
              </a:rPr>
              <a:t>Substance Use Disorder Treatment Service Options</a:t>
            </a:r>
            <a:endParaRPr lang="en-US" sz="4600" dirty="0"/>
          </a:p>
        </p:txBody>
      </p:sp>
      <p:sp>
        <p:nvSpPr>
          <p:cNvPr id="3" name="Content Placeholder 2"/>
          <p:cNvSpPr>
            <a:spLocks noGrp="1"/>
          </p:cNvSpPr>
          <p:nvPr>
            <p:ph idx="1"/>
          </p:nvPr>
        </p:nvSpPr>
        <p:spPr>
          <a:xfrm>
            <a:off x="2421924" y="2133600"/>
            <a:ext cx="9082688" cy="4291914"/>
          </a:xfrm>
        </p:spPr>
        <p:txBody>
          <a:bodyPr>
            <a:normAutofit lnSpcReduction="10000"/>
          </a:bodyPr>
          <a:lstStyle/>
          <a:p>
            <a:r>
              <a:rPr lang="en-US" sz="2600" b="1" dirty="0"/>
              <a:t>Sober/Recovery Housing – continued</a:t>
            </a:r>
          </a:p>
          <a:p>
            <a:pPr marL="0" indent="0">
              <a:buNone/>
            </a:pPr>
            <a:r>
              <a:rPr lang="en-US" sz="2600" dirty="0"/>
              <a:t>	</a:t>
            </a:r>
            <a:r>
              <a:rPr lang="en-US" sz="2400" dirty="0"/>
              <a:t>c.	Cleveland Treatment Center – LOS 90 days</a:t>
            </a:r>
          </a:p>
          <a:p>
            <a:pPr marL="0" indent="0">
              <a:buNone/>
            </a:pPr>
            <a:r>
              <a:rPr lang="en-US" sz="2400" dirty="0"/>
              <a:t>	d.	Community Action Against Addiction (CAAA)</a:t>
            </a:r>
          </a:p>
          <a:p>
            <a:pPr marL="0" indent="0">
              <a:buNone/>
            </a:pPr>
            <a:r>
              <a:rPr lang="en-US" sz="2400" dirty="0"/>
              <a:t>	e.	Sober Living Cleveland, Inc. – women; LOS 30-45 days</a:t>
            </a:r>
          </a:p>
          <a:p>
            <a:pPr marL="0" indent="0">
              <a:buNone/>
            </a:pPr>
            <a:r>
              <a:rPr lang="en-US" sz="2400" dirty="0"/>
              <a:t>	f.	I’m in Transition – </a:t>
            </a:r>
            <a:r>
              <a:rPr lang="en-US" sz="2600" dirty="0"/>
              <a:t>serves</a:t>
            </a:r>
            <a:r>
              <a:rPr lang="en-US" sz="2400" dirty="0"/>
              <a:t> men and women</a:t>
            </a:r>
          </a:p>
          <a:p>
            <a:pPr marL="0" indent="0">
              <a:buNone/>
            </a:pPr>
            <a:r>
              <a:rPr lang="en-US" sz="2400" dirty="0"/>
              <a:t>	g.	Jordan Community Residential Center – women; LOS 		up to 90 days</a:t>
            </a:r>
          </a:p>
          <a:p>
            <a:pPr marL="0" indent="0">
              <a:buNone/>
            </a:pPr>
            <a:r>
              <a:rPr lang="en-US" sz="2400" dirty="0"/>
              <a:t>	h.	Stella Marris</a:t>
            </a:r>
          </a:p>
          <a:p>
            <a:pPr marL="0" indent="0">
              <a:buNone/>
            </a:pPr>
            <a:r>
              <a:rPr lang="en-US" sz="2400" dirty="0"/>
              <a:t>	i.	Y-Haven Rising Hope – serves men and women</a:t>
            </a:r>
            <a:endParaRPr lang="en-US" sz="2600" dirty="0"/>
          </a:p>
        </p:txBody>
      </p:sp>
    </p:spTree>
    <p:extLst>
      <p:ext uri="{BB962C8B-B14F-4D97-AF65-F5344CB8AC3E}">
        <p14:creationId xmlns:p14="http://schemas.microsoft.com/office/powerpoint/2010/main" val="3870856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Additional Services</a:t>
            </a:r>
          </a:p>
        </p:txBody>
      </p:sp>
      <p:sp>
        <p:nvSpPr>
          <p:cNvPr id="3" name="Content Placeholder 2"/>
          <p:cNvSpPr>
            <a:spLocks noGrp="1"/>
          </p:cNvSpPr>
          <p:nvPr>
            <p:ph idx="1"/>
          </p:nvPr>
        </p:nvSpPr>
        <p:spPr/>
        <p:txBody>
          <a:bodyPr>
            <a:normAutofit lnSpcReduction="10000"/>
          </a:bodyPr>
          <a:lstStyle/>
          <a:p>
            <a:r>
              <a:rPr lang="en-US" sz="2600" b="1" dirty="0"/>
              <a:t>Prevention</a:t>
            </a:r>
            <a:r>
              <a:rPr lang="en-US" sz="2600" dirty="0"/>
              <a:t> – Education to reduce risk-taking behaviors &amp; promote resilience</a:t>
            </a:r>
          </a:p>
          <a:p>
            <a:r>
              <a:rPr lang="en-US" sz="2600" b="1" dirty="0"/>
              <a:t>Peer Recovery Support </a:t>
            </a:r>
            <a:r>
              <a:rPr lang="en-US" sz="2600" dirty="0"/>
              <a:t>– social support service designed to fill the need for people in or seeking recovery.  Delivered by people who have a lived experience in both substance use and recovery.</a:t>
            </a:r>
          </a:p>
          <a:p>
            <a:r>
              <a:rPr lang="en-US" sz="2600" dirty="0"/>
              <a:t>Helps people become and stay engaged in the recovery process and reduce the likelihood of relapse.</a:t>
            </a:r>
          </a:p>
        </p:txBody>
      </p:sp>
    </p:spTree>
    <p:extLst>
      <p:ext uri="{BB962C8B-B14F-4D97-AF65-F5344CB8AC3E}">
        <p14:creationId xmlns:p14="http://schemas.microsoft.com/office/powerpoint/2010/main" val="109944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61" y="1204878"/>
            <a:ext cx="8911687" cy="1280890"/>
          </a:xfrm>
        </p:spPr>
        <p:txBody>
          <a:bodyPr>
            <a:normAutofit/>
          </a:bodyPr>
          <a:lstStyle/>
          <a:p>
            <a:pPr algn="ctr"/>
            <a:r>
              <a:rPr lang="en-US" sz="5400" b="1" dirty="0"/>
              <a:t>THANK YOU</a:t>
            </a:r>
          </a:p>
        </p:txBody>
      </p:sp>
      <p:sp>
        <p:nvSpPr>
          <p:cNvPr id="3" name="Content Placeholder 2"/>
          <p:cNvSpPr>
            <a:spLocks noGrp="1"/>
          </p:cNvSpPr>
          <p:nvPr>
            <p:ph idx="1"/>
          </p:nvPr>
        </p:nvSpPr>
        <p:spPr>
          <a:xfrm>
            <a:off x="2585499" y="2281881"/>
            <a:ext cx="8915400" cy="2537254"/>
          </a:xfrm>
        </p:spPr>
        <p:txBody>
          <a:bodyPr/>
          <a:lstStyle/>
          <a:p>
            <a:endParaRPr lang="en-US" dirty="0"/>
          </a:p>
          <a:p>
            <a:endParaRPr lang="en-US" dirty="0"/>
          </a:p>
          <a:p>
            <a:endParaRPr lang="en-US" dirty="0"/>
          </a:p>
          <a:p>
            <a:pPr algn="ctr"/>
            <a:r>
              <a:rPr lang="en-US" sz="4000" b="1" dirty="0"/>
              <a:t>QUESTIONS OR COMMENTS</a:t>
            </a:r>
          </a:p>
        </p:txBody>
      </p:sp>
      <p:pic>
        <p:nvPicPr>
          <p:cNvPr id="4" name="Picture 3"/>
          <p:cNvPicPr>
            <a:picLocks noChangeAspect="1"/>
          </p:cNvPicPr>
          <p:nvPr/>
        </p:nvPicPr>
        <p:blipFill>
          <a:blip r:embed="rId3"/>
          <a:stretch>
            <a:fillRect/>
          </a:stretch>
        </p:blipFill>
        <p:spPr>
          <a:xfrm>
            <a:off x="8798011" y="5832620"/>
            <a:ext cx="2702888" cy="878795"/>
          </a:xfrm>
          <a:prstGeom prst="rect">
            <a:avLst/>
          </a:prstGeom>
        </p:spPr>
      </p:pic>
    </p:spTree>
    <p:extLst>
      <p:ext uri="{BB962C8B-B14F-4D97-AF65-F5344CB8AC3E}">
        <p14:creationId xmlns:p14="http://schemas.microsoft.com/office/powerpoint/2010/main" val="97538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Stigma of Addiction</a:t>
            </a:r>
          </a:p>
        </p:txBody>
      </p:sp>
      <p:sp>
        <p:nvSpPr>
          <p:cNvPr id="3" name="Content Placeholder 2"/>
          <p:cNvSpPr>
            <a:spLocks noGrp="1"/>
          </p:cNvSpPr>
          <p:nvPr>
            <p:ph idx="1"/>
          </p:nvPr>
        </p:nvSpPr>
        <p:spPr>
          <a:xfrm>
            <a:off x="2306472" y="2133600"/>
            <a:ext cx="9198140" cy="3777622"/>
          </a:xfrm>
        </p:spPr>
        <p:txBody>
          <a:bodyPr>
            <a:normAutofit fontScale="92500"/>
          </a:bodyPr>
          <a:lstStyle/>
          <a:p>
            <a:r>
              <a:rPr lang="en-US" sz="2800" dirty="0"/>
              <a:t>Prejudice, stereotypes, and discrimination</a:t>
            </a:r>
          </a:p>
          <a:p>
            <a:r>
              <a:rPr lang="en-US" sz="2800" dirty="0"/>
              <a:t>Greatest barrier to helping individuals with substance use disorders get the help they need</a:t>
            </a:r>
          </a:p>
          <a:p>
            <a:r>
              <a:rPr lang="en-US" sz="2800" dirty="0"/>
              <a:t>Creates shame, guilt, and fear</a:t>
            </a:r>
          </a:p>
          <a:p>
            <a:r>
              <a:rPr lang="en-US" sz="2800" dirty="0"/>
              <a:t>Stigma prevents  people in need from receiving help.</a:t>
            </a:r>
          </a:p>
          <a:p>
            <a:r>
              <a:rPr lang="en-US" sz="2800" dirty="0"/>
              <a:t>Cultural rejection prevents individuals with addiction from finding work, maintaining stable housing, and providing for themselves.</a:t>
            </a:r>
          </a:p>
          <a:p>
            <a:pPr marL="0" indent="0">
              <a:buNone/>
            </a:pPr>
            <a:endParaRPr lang="en-US" sz="2600" dirty="0"/>
          </a:p>
        </p:txBody>
      </p:sp>
    </p:spTree>
    <p:extLst>
      <p:ext uri="{BB962C8B-B14F-4D97-AF65-F5344CB8AC3E}">
        <p14:creationId xmlns:p14="http://schemas.microsoft.com/office/powerpoint/2010/main" val="238990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44271"/>
            <a:ext cx="8911687" cy="1280890"/>
          </a:xfrm>
        </p:spPr>
        <p:txBody>
          <a:bodyPr>
            <a:normAutofit/>
          </a:bodyPr>
          <a:lstStyle/>
          <a:p>
            <a:pPr algn="ctr"/>
            <a:r>
              <a:rPr lang="en-US" sz="5400" b="1" dirty="0"/>
              <a:t>Addiction Stats</a:t>
            </a:r>
          </a:p>
        </p:txBody>
      </p:sp>
      <p:sp>
        <p:nvSpPr>
          <p:cNvPr id="3" name="Content Placeholder 2"/>
          <p:cNvSpPr>
            <a:spLocks noGrp="1"/>
          </p:cNvSpPr>
          <p:nvPr>
            <p:ph idx="1"/>
          </p:nvPr>
        </p:nvSpPr>
        <p:spPr>
          <a:xfrm>
            <a:off x="2589212" y="2277979"/>
            <a:ext cx="8915400" cy="3789189"/>
          </a:xfrm>
        </p:spPr>
        <p:txBody>
          <a:bodyPr>
            <a:normAutofit lnSpcReduction="10000"/>
          </a:bodyPr>
          <a:lstStyle/>
          <a:p>
            <a:r>
              <a:rPr lang="en-US" sz="2600" dirty="0"/>
              <a:t>40 million Americans ages 12 &amp; older-or more than 1 in 7 people-abuse or are addicted to nicotine, alcohol, or other drugs.</a:t>
            </a:r>
          </a:p>
          <a:p>
            <a:r>
              <a:rPr lang="en-US" sz="2600" dirty="0"/>
              <a:t>More than the number of Americans with:</a:t>
            </a:r>
          </a:p>
          <a:p>
            <a:pPr lvl="1"/>
            <a:r>
              <a:rPr lang="en-US" sz="2600" dirty="0"/>
              <a:t>Heart Conditions – 27 Million</a:t>
            </a:r>
          </a:p>
          <a:p>
            <a:pPr lvl="1"/>
            <a:r>
              <a:rPr lang="en-US" sz="2600" dirty="0"/>
              <a:t>Diabetes – 26 Million</a:t>
            </a:r>
          </a:p>
          <a:p>
            <a:pPr lvl="1"/>
            <a:r>
              <a:rPr lang="en-US" sz="2600" dirty="0"/>
              <a:t>Cancer – 19 Million</a:t>
            </a:r>
          </a:p>
          <a:p>
            <a:pPr marL="457200" lvl="1" indent="0" algn="r">
              <a:buNone/>
            </a:pPr>
            <a:endParaRPr lang="en-US" dirty="0"/>
          </a:p>
          <a:p>
            <a:pPr marL="457200" lvl="1" indent="0" algn="r">
              <a:buNone/>
            </a:pPr>
            <a:r>
              <a:rPr lang="en-US" dirty="0"/>
              <a:t>National Institute of Health (NIH)</a:t>
            </a:r>
          </a:p>
        </p:txBody>
      </p:sp>
    </p:spTree>
    <p:extLst>
      <p:ext uri="{BB962C8B-B14F-4D97-AF65-F5344CB8AC3E}">
        <p14:creationId xmlns:p14="http://schemas.microsoft.com/office/powerpoint/2010/main" val="292083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509" y="463472"/>
            <a:ext cx="8911687" cy="916366"/>
          </a:xfrm>
        </p:spPr>
        <p:txBody>
          <a:bodyPr/>
          <a:lstStyle/>
          <a:p>
            <a:r>
              <a:rPr lang="en-US" b="1" dirty="0"/>
              <a:t>Affects of Drug Use on Society</a:t>
            </a:r>
            <a:endParaRPr lang="en-US" dirty="0"/>
          </a:p>
        </p:txBody>
      </p:sp>
      <p:sp>
        <p:nvSpPr>
          <p:cNvPr id="3" name="Content Placeholder 2"/>
          <p:cNvSpPr>
            <a:spLocks noGrp="1"/>
          </p:cNvSpPr>
          <p:nvPr>
            <p:ph idx="1"/>
          </p:nvPr>
        </p:nvSpPr>
        <p:spPr>
          <a:xfrm>
            <a:off x="2197509" y="1336586"/>
            <a:ext cx="8915400" cy="2747319"/>
          </a:xfrm>
        </p:spPr>
        <p:txBody>
          <a:bodyPr>
            <a:normAutofit lnSpcReduction="10000"/>
          </a:bodyPr>
          <a:lstStyle/>
          <a:p>
            <a:pPr marL="0" indent="0">
              <a:buNone/>
            </a:pPr>
            <a:r>
              <a:rPr lang="en-US" sz="2400" dirty="0"/>
              <a:t>Use and misuse of alcohol, nicotine, and illicit drugs, and misuse of prescriptions drugs cost Americans more than $700 billion a year in increased health care costs, crime, and lost productivity.  Every year, illicit and prescription drugs and alcohol contribute to the death of more than 90,000 Americans, while tobacco is linked to an estimated 480,000 deaths per year.  </a:t>
            </a:r>
            <a:br>
              <a:rPr lang="en-US" sz="2400" dirty="0"/>
            </a:br>
            <a:endParaRPr lang="en-US" sz="2400" dirty="0"/>
          </a:p>
        </p:txBody>
      </p:sp>
      <p:pic>
        <p:nvPicPr>
          <p:cNvPr id="4" name="Picture 3"/>
          <p:cNvPicPr>
            <a:picLocks noChangeAspect="1"/>
          </p:cNvPicPr>
          <p:nvPr/>
        </p:nvPicPr>
        <p:blipFill>
          <a:blip r:embed="rId3"/>
          <a:stretch>
            <a:fillRect/>
          </a:stretch>
        </p:blipFill>
        <p:spPr>
          <a:xfrm>
            <a:off x="511439" y="3942770"/>
            <a:ext cx="2950720" cy="155461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9277859" y="5096130"/>
            <a:ext cx="2914141" cy="1572904"/>
          </a:xfrm>
          <a:prstGeom prst="rect">
            <a:avLst/>
          </a:prstGeom>
        </p:spPr>
      </p:pic>
      <p:pic>
        <p:nvPicPr>
          <p:cNvPr id="6" name="Picture 5"/>
          <p:cNvPicPr>
            <a:picLocks noChangeAspect="1"/>
          </p:cNvPicPr>
          <p:nvPr/>
        </p:nvPicPr>
        <p:blipFill>
          <a:blip r:embed="rId5"/>
          <a:stretch>
            <a:fillRect/>
          </a:stretch>
        </p:blipFill>
        <p:spPr>
          <a:xfrm>
            <a:off x="6464268" y="3680941"/>
            <a:ext cx="2621507" cy="174360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stretch>
            <a:fillRect/>
          </a:stretch>
        </p:blipFill>
        <p:spPr>
          <a:xfrm>
            <a:off x="3718020" y="4720078"/>
            <a:ext cx="2469094" cy="184724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270106" y="5643702"/>
            <a:ext cx="1260390" cy="369332"/>
          </a:xfrm>
          <a:prstGeom prst="rect">
            <a:avLst/>
          </a:prstGeom>
          <a:noFill/>
        </p:spPr>
        <p:txBody>
          <a:bodyPr wrap="square" rtlCol="0">
            <a:spAutoFit/>
          </a:bodyPr>
          <a:lstStyle/>
          <a:p>
            <a:pPr algn="ctr"/>
            <a:r>
              <a:rPr lang="en-US" sz="1600" dirty="0"/>
              <a:t>Medica</a:t>
            </a:r>
            <a:r>
              <a:rPr lang="en-US" dirty="0"/>
              <a:t>l</a:t>
            </a:r>
          </a:p>
        </p:txBody>
      </p:sp>
      <p:sp>
        <p:nvSpPr>
          <p:cNvPr id="9" name="TextBox 8"/>
          <p:cNvSpPr txBox="1"/>
          <p:nvPr/>
        </p:nvSpPr>
        <p:spPr>
          <a:xfrm>
            <a:off x="4493656" y="4301729"/>
            <a:ext cx="939114" cy="338554"/>
          </a:xfrm>
          <a:prstGeom prst="rect">
            <a:avLst/>
          </a:prstGeom>
          <a:noFill/>
        </p:spPr>
        <p:txBody>
          <a:bodyPr wrap="square" rtlCol="0">
            <a:spAutoFit/>
          </a:bodyPr>
          <a:lstStyle/>
          <a:p>
            <a:pPr algn="ctr"/>
            <a:r>
              <a:rPr lang="en-US" sz="1600" dirty="0"/>
              <a:t>Legal</a:t>
            </a:r>
          </a:p>
        </p:txBody>
      </p:sp>
      <p:sp>
        <p:nvSpPr>
          <p:cNvPr id="10" name="TextBox 9"/>
          <p:cNvSpPr txBox="1"/>
          <p:nvPr/>
        </p:nvSpPr>
        <p:spPr>
          <a:xfrm>
            <a:off x="7083885" y="5544028"/>
            <a:ext cx="1450726" cy="338554"/>
          </a:xfrm>
          <a:prstGeom prst="rect">
            <a:avLst/>
          </a:prstGeom>
          <a:noFill/>
        </p:spPr>
        <p:txBody>
          <a:bodyPr wrap="square" rtlCol="0">
            <a:spAutoFit/>
          </a:bodyPr>
          <a:lstStyle/>
          <a:p>
            <a:pPr algn="ctr"/>
            <a:r>
              <a:rPr lang="en-US" sz="1600" dirty="0"/>
              <a:t>Economics</a:t>
            </a:r>
          </a:p>
        </p:txBody>
      </p:sp>
      <p:sp>
        <p:nvSpPr>
          <p:cNvPr id="11" name="TextBox 10"/>
          <p:cNvSpPr txBox="1"/>
          <p:nvPr/>
        </p:nvSpPr>
        <p:spPr>
          <a:xfrm>
            <a:off x="10404918" y="4686678"/>
            <a:ext cx="966920" cy="338554"/>
          </a:xfrm>
          <a:prstGeom prst="rect">
            <a:avLst/>
          </a:prstGeom>
          <a:noFill/>
        </p:spPr>
        <p:txBody>
          <a:bodyPr wrap="square" rtlCol="0">
            <a:spAutoFit/>
          </a:bodyPr>
          <a:lstStyle/>
          <a:p>
            <a:pPr algn="ctr"/>
            <a:r>
              <a:rPr lang="en-US" sz="1600" dirty="0"/>
              <a:t>Social</a:t>
            </a:r>
          </a:p>
        </p:txBody>
      </p:sp>
    </p:spTree>
    <p:extLst>
      <p:ext uri="{BB962C8B-B14F-4D97-AF65-F5344CB8AC3E}">
        <p14:creationId xmlns:p14="http://schemas.microsoft.com/office/powerpoint/2010/main" val="60152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What is Drug Abuse?</a:t>
            </a:r>
          </a:p>
        </p:txBody>
      </p:sp>
      <p:sp>
        <p:nvSpPr>
          <p:cNvPr id="3" name="Content Placeholder 2"/>
          <p:cNvSpPr>
            <a:spLocks noGrp="1"/>
          </p:cNvSpPr>
          <p:nvPr>
            <p:ph idx="1"/>
          </p:nvPr>
        </p:nvSpPr>
        <p:spPr/>
        <p:txBody>
          <a:bodyPr>
            <a:normAutofit/>
          </a:bodyPr>
          <a:lstStyle/>
          <a:p>
            <a:r>
              <a:rPr lang="en-US" sz="2600" dirty="0"/>
              <a:t>Abuse and Addiction are used interchangeably</a:t>
            </a:r>
          </a:p>
          <a:p>
            <a:r>
              <a:rPr lang="en-US" sz="2600" dirty="0"/>
              <a:t>A person can abuse drugs without necessarily becoming addicted</a:t>
            </a:r>
          </a:p>
          <a:p>
            <a:r>
              <a:rPr lang="en-US" sz="2600" dirty="0"/>
              <a:t>Abuse  is the way a person uses the drug other than how it was prescribed, including alcohol or cigarettes</a:t>
            </a:r>
          </a:p>
          <a:p>
            <a:r>
              <a:rPr lang="en-US" sz="2600" dirty="0"/>
              <a:t>Can appear casual, but will use the drug for the feeling – “high”</a:t>
            </a:r>
          </a:p>
        </p:txBody>
      </p:sp>
    </p:spTree>
    <p:extLst>
      <p:ext uri="{BB962C8B-B14F-4D97-AF65-F5344CB8AC3E}">
        <p14:creationId xmlns:p14="http://schemas.microsoft.com/office/powerpoint/2010/main" val="26412220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3180</TotalTime>
  <Words>3526</Words>
  <Application>Microsoft Office PowerPoint</Application>
  <PresentationFormat>Widescreen</PresentationFormat>
  <Paragraphs>487</Paragraphs>
  <Slides>52</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Century Gothic</vt:lpstr>
      <vt:lpstr>Corbel</vt:lpstr>
      <vt:lpstr>Wingdings 3</vt:lpstr>
      <vt:lpstr>Wisp</vt:lpstr>
      <vt:lpstr>Substance Use Disorder 101 “Addiction”</vt:lpstr>
      <vt:lpstr>Objectives</vt:lpstr>
      <vt:lpstr>ICE BREAKER</vt:lpstr>
      <vt:lpstr>Why Do People Use Drugs?</vt:lpstr>
      <vt:lpstr>Brief History</vt:lpstr>
      <vt:lpstr>Stigma of Addiction</vt:lpstr>
      <vt:lpstr>Addiction Stats</vt:lpstr>
      <vt:lpstr>Affects of Drug Use on Society</vt:lpstr>
      <vt:lpstr>What is Drug Abuse?</vt:lpstr>
      <vt:lpstr>Definition of Addiction?</vt:lpstr>
      <vt:lpstr>Diagnostic Statistical Manual (DSM 5)</vt:lpstr>
      <vt:lpstr>Drug Addiction</vt:lpstr>
      <vt:lpstr>Co-Occurring Disorders</vt:lpstr>
      <vt:lpstr>Stages of Addiction</vt:lpstr>
      <vt:lpstr>How Does Drug Use Become an Addiction?</vt:lpstr>
      <vt:lpstr>Videos</vt:lpstr>
      <vt:lpstr>Addiction Signs &amp; Symptoms</vt:lpstr>
      <vt:lpstr>Addiction Signs &amp; Symptoms</vt:lpstr>
      <vt:lpstr>Physical Signs</vt:lpstr>
      <vt:lpstr>Physical Signs </vt:lpstr>
      <vt:lpstr>Behavioral Signs</vt:lpstr>
      <vt:lpstr>Behavioral Signs</vt:lpstr>
      <vt:lpstr>Who is Affected by Addiction?</vt:lpstr>
      <vt:lpstr>Who is Affected by Addiction?</vt:lpstr>
      <vt:lpstr>Who is Affected by Addiction?</vt:lpstr>
      <vt:lpstr>Risk Factors for Addiction</vt:lpstr>
      <vt:lpstr>Risk Factors for Addiction</vt:lpstr>
      <vt:lpstr>Classification of Drugs</vt:lpstr>
      <vt:lpstr>Drugs of Choice</vt:lpstr>
      <vt:lpstr>PowerPoint Presentation</vt:lpstr>
      <vt:lpstr>Video</vt:lpstr>
      <vt:lpstr>Drugs of Choice</vt:lpstr>
      <vt:lpstr>Drugs of Choice</vt:lpstr>
      <vt:lpstr>Drugs of Choice</vt:lpstr>
      <vt:lpstr>Opioids</vt:lpstr>
      <vt:lpstr>Cuyahoga County Stats  on Drug Overdoses in 2018</vt:lpstr>
      <vt:lpstr>What is Fentanyl?</vt:lpstr>
      <vt:lpstr>What is Heroin?</vt:lpstr>
      <vt:lpstr>Heroin</vt:lpstr>
      <vt:lpstr>Heroin</vt:lpstr>
      <vt:lpstr>Vaping</vt:lpstr>
      <vt:lpstr>PowerPoint Presentation</vt:lpstr>
      <vt:lpstr>Video</vt:lpstr>
      <vt:lpstr>The Road to Recovery</vt:lpstr>
      <vt:lpstr>Community Resources</vt:lpstr>
      <vt:lpstr>Substance Use Disorder Treatment Service Options</vt:lpstr>
      <vt:lpstr>Substance Use Disorder Treatment Service Options</vt:lpstr>
      <vt:lpstr>Substance Use Disorder Treatment Service Options</vt:lpstr>
      <vt:lpstr>Substance Use Disorder Treatment Service Options</vt:lpstr>
      <vt:lpstr>Substance Use Disorder Treatment Service Options</vt:lpstr>
      <vt:lpstr>Additional Services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101 &amp; De-escalation Techniques</dc:title>
  <dc:creator>Regina Spicer</dc:creator>
  <cp:lastModifiedBy>Ashley Eads</cp:lastModifiedBy>
  <cp:revision>218</cp:revision>
  <cp:lastPrinted>2019-03-07T13:29:20Z</cp:lastPrinted>
  <dcterms:created xsi:type="dcterms:W3CDTF">2019-02-13T16:27:14Z</dcterms:created>
  <dcterms:modified xsi:type="dcterms:W3CDTF">2021-05-12T19:20:57Z</dcterms:modified>
</cp:coreProperties>
</file>