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817" r:id="rId2"/>
    <p:sldId id="334" r:id="rId3"/>
    <p:sldId id="1818" r:id="rId4"/>
    <p:sldId id="1819" r:id="rId5"/>
    <p:sldId id="335" r:id="rId6"/>
    <p:sldId id="1827" r:id="rId7"/>
    <p:sldId id="1830" r:id="rId8"/>
    <p:sldId id="1831" r:id="rId9"/>
    <p:sldId id="1832" r:id="rId10"/>
    <p:sldId id="1833" r:id="rId11"/>
    <p:sldId id="1834" r:id="rId12"/>
    <p:sldId id="1835" r:id="rId13"/>
    <p:sldId id="1822" r:id="rId14"/>
    <p:sldId id="1823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8B5"/>
    <a:srgbClr val="EA8E3F"/>
    <a:srgbClr val="CD8039"/>
    <a:srgbClr val="2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2" autoAdjust="0"/>
    <p:restoredTop sz="96064" autoAdjust="0"/>
  </p:normalViewPr>
  <p:slideViewPr>
    <p:cSldViewPr snapToGrid="0" snapToObjects="1">
      <p:cViewPr varScale="1">
        <p:scale>
          <a:sx n="109" d="100"/>
          <a:sy n="109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7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DA109D32-9DB1-469E-A805-561FFAF99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67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D48A8C2D-3F6B-5E4C-8FF8-90E5E758E6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286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456468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6468">
              <a:defRPr/>
            </a:pPr>
            <a:fld id="{D48A8C2D-3F6B-5E4C-8FF8-90E5E758E657}" type="slidenum">
              <a:rPr lang="en-US">
                <a:solidFill>
                  <a:prstClr val="black"/>
                </a:solidFill>
                <a:latin typeface="Calibri"/>
              </a:rPr>
              <a:pPr defTabSz="456468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49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A8C2D-3F6B-5E4C-8FF8-90E5E758E6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ipe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26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tripe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26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tripe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26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9000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600200"/>
            <a:ext cx="79629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Full Color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80581"/>
            <a:ext cx="1911160" cy="4297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4" r:id="rId4"/>
    <p:sldLayoutId id="2147483650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solidFill>
            <a:srgbClr val="2178B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steiner1@neomed.edu" TargetMode="External"/><Relationship Id="rId2" Type="http://schemas.openxmlformats.org/officeDocument/2006/relationships/hyperlink" Target="mailto:rlhayes@neomed.ed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ponsored-programs@neomed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rants.nih.gov/grants/forms/other-support-form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rants.nih.gov/grants/forms/other-support-forma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.psd"/>
          <p:cNvPicPr>
            <a:picLocks noChangeAspect="1"/>
          </p:cNvPicPr>
          <p:nvPr/>
        </p:nvPicPr>
        <p:blipFill>
          <a:blip r:embed="rId3"/>
          <a:srcRect l="7538" r="17487" b="1315"/>
          <a:stretch>
            <a:fillRect/>
          </a:stretch>
        </p:blipFill>
        <p:spPr>
          <a:xfrm>
            <a:off x="-10099" y="0"/>
            <a:ext cx="9154099" cy="6907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7306" y="4105799"/>
            <a:ext cx="57170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Office of Research and Sponsored Programs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Ideas Exchange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in Time (JIT) and Current and Pending Support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January 10, 2024</a:t>
            </a:r>
            <a:endParaRPr kumimoji="0" lang="en-US" sz="1600" b="0" i="1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91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22E0AE-5D0A-5979-A6F6-319ECC64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74638"/>
            <a:ext cx="7962900" cy="1143000"/>
          </a:xfrm>
        </p:spPr>
        <p:txBody>
          <a:bodyPr/>
          <a:lstStyle/>
          <a:p>
            <a:r>
              <a:rPr lang="en-US" dirty="0"/>
              <a:t>Current and Pending Support </a:t>
            </a:r>
          </a:p>
        </p:txBody>
      </p:sp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09012B0-F76E-6DEF-0562-8AEC6F89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90" y="2311430"/>
            <a:ext cx="4783015" cy="223514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837893-9F3D-F722-346E-EB6BF855D19D}"/>
              </a:ext>
            </a:extLst>
          </p:cNvPr>
          <p:cNvCxnSpPr>
            <a:cxnSpLocks/>
          </p:cNvCxnSpPr>
          <p:nvPr/>
        </p:nvCxnSpPr>
        <p:spPr>
          <a:xfrm flipH="1">
            <a:off x="5811715" y="3446586"/>
            <a:ext cx="1802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5B0C06-8B18-9185-DC9F-C4495996FAF3}"/>
              </a:ext>
            </a:extLst>
          </p:cNvPr>
          <p:cNvCxnSpPr>
            <a:cxnSpLocks/>
          </p:cNvCxnSpPr>
          <p:nvPr/>
        </p:nvCxnSpPr>
        <p:spPr>
          <a:xfrm flipH="1">
            <a:off x="5811714" y="3748455"/>
            <a:ext cx="1802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67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FF3E3FD-425C-AC8F-0910-E2D88DFC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305640"/>
            <a:ext cx="7962900" cy="1143000"/>
          </a:xfrm>
        </p:spPr>
        <p:txBody>
          <a:bodyPr/>
          <a:lstStyle/>
          <a:p>
            <a:r>
              <a:rPr lang="en-US" dirty="0"/>
              <a:t>Current Support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6D8882-9BE6-933C-0E05-1FC64BA0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92" y="474788"/>
            <a:ext cx="7400192" cy="58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1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14BAFC2-FE82-5DB2-CED6-F0C1B71C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226512"/>
            <a:ext cx="7962900" cy="1143000"/>
          </a:xfrm>
        </p:spPr>
        <p:txBody>
          <a:bodyPr/>
          <a:lstStyle/>
          <a:p>
            <a:r>
              <a:rPr lang="en-US" dirty="0"/>
              <a:t>Pending Support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047EE2-A868-6F76-2AD9-94C96E14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4" y="592775"/>
            <a:ext cx="8044962" cy="57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81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oden blocks with question marks">
            <a:extLst>
              <a:ext uri="{FF2B5EF4-FFF2-40B4-BE49-F238E27FC236}">
                <a16:creationId xmlns:a16="http://schemas.microsoft.com/office/drawing/2014/main" id="{41228D46-DFB5-1BE8-D1BC-EBC579648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03" y="780836"/>
            <a:ext cx="7727452" cy="515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6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8657E3-3295-6BE7-ECD7-CED5CBED16B7}"/>
              </a:ext>
            </a:extLst>
          </p:cNvPr>
          <p:cNvSpPr txBox="1"/>
          <p:nvPr/>
        </p:nvSpPr>
        <p:spPr>
          <a:xfrm>
            <a:off x="1027416" y="1458931"/>
            <a:ext cx="68014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Office of Research and Sponsored Programs is here to assist you in the pursuit of your research and other institutional funding.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Rebecca Hayes, Executive Director,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rlhayes@neomed.edu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Angelina Steiner, Director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Manager,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asteiner1@neomed.edu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Questions or Assistance,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sponsored-programs@neomed.edu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4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00200"/>
            <a:ext cx="7962900" cy="4098073"/>
          </a:xfrm>
        </p:spPr>
        <p:txBody>
          <a:bodyPr>
            <a:noAutofit/>
          </a:bodyPr>
          <a:lstStyle/>
          <a:p>
            <a:r>
              <a:rPr lang="en-US" sz="2600" dirty="0"/>
              <a:t>What is JIT? </a:t>
            </a:r>
          </a:p>
          <a:p>
            <a:r>
              <a:rPr lang="en-US" sz="2600" dirty="0"/>
              <a:t>Overview of the NIH Just In Time process and other support information</a:t>
            </a:r>
          </a:p>
          <a:p>
            <a:r>
              <a:rPr lang="en-US" sz="2600" dirty="0"/>
              <a:t>ORSP JIT procedures and process</a:t>
            </a:r>
          </a:p>
          <a:p>
            <a:r>
              <a:rPr lang="en-US" sz="2600" dirty="0"/>
              <a:t>Current and Pending Support report through Kuali</a:t>
            </a:r>
          </a:p>
          <a:p>
            <a:r>
              <a:rPr lang="en-US" sz="2600" dirty="0"/>
              <a:t>Questions and Other Items</a:t>
            </a:r>
          </a:p>
        </p:txBody>
      </p:sp>
    </p:spTree>
    <p:extLst>
      <p:ext uri="{BB962C8B-B14F-4D97-AF65-F5344CB8AC3E}">
        <p14:creationId xmlns:p14="http://schemas.microsoft.com/office/powerpoint/2010/main" val="316240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D112-6639-215B-9110-28A610B3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74638"/>
            <a:ext cx="8358554" cy="1143000"/>
          </a:xfrm>
        </p:spPr>
        <p:txBody>
          <a:bodyPr/>
          <a:lstStyle/>
          <a:p>
            <a:r>
              <a:rPr lang="en-US" dirty="0"/>
              <a:t>What IS Just in Time (JIT)?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E4093-E550-63BC-C556-7956367F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A process used to gain additional information when an application is being considered for an award. This is NOT a notice of award. </a:t>
            </a:r>
          </a:p>
          <a:p>
            <a:r>
              <a:rPr lang="en-US" sz="2500" dirty="0"/>
              <a:t>Information submitted includes other support for senior/key personnel, IRB approval, IACUC approval, and evidence of compliance with protection of human research participants. </a:t>
            </a:r>
          </a:p>
          <a:p>
            <a:r>
              <a:rPr lang="en-US" sz="2500" dirty="0"/>
              <a:t>Notification through email. </a:t>
            </a:r>
          </a:p>
          <a:p>
            <a:r>
              <a:rPr lang="en-US" sz="2500" dirty="0"/>
              <a:t>Electronic submission through </a:t>
            </a:r>
            <a:r>
              <a:rPr lang="en-US" sz="2500" dirty="0" err="1"/>
              <a:t>eRA</a:t>
            </a:r>
            <a:r>
              <a:rPr lang="en-US" sz="2500" dirty="0"/>
              <a:t> Commons by ORSP. </a:t>
            </a:r>
          </a:p>
          <a:p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1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CD68-2BB0-9560-2168-AB01A747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NIH JIT </a:t>
            </a:r>
            <a:r>
              <a:rPr lang="en-US" dirty="0" err="1"/>
              <a:t>PRocess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92109-9271-7B3D-118A-5A8B902AACB5}"/>
              </a:ext>
            </a:extLst>
          </p:cNvPr>
          <p:cNvSpPr txBox="1"/>
          <p:nvPr/>
        </p:nvSpPr>
        <p:spPr>
          <a:xfrm>
            <a:off x="1099038" y="1784838"/>
            <a:ext cx="68667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that fall within a certain percentile or priority score receive an email for a JIT request. A contact from an awarding agency may request this information as well.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Email is sent to the PI (contact PI for multi-PI), the Sponsored Programs Administrator that facilitated the application, and the institutional AOR (Executive Director, ORSP).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“other support” document is required to be submitted for all senior/key personnel along with the approvals for IRB and IACUC.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submission of this information is expected no later than 60 days before the expected project start date.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part of the submission, an electronic signature is required for each senior/key person submitting an “other support” document.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9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4283A7-75D8-34D9-A288-95A3A655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74638"/>
            <a:ext cx="7962900" cy="1143000"/>
          </a:xfrm>
        </p:spPr>
        <p:txBody>
          <a:bodyPr/>
          <a:lstStyle/>
          <a:p>
            <a:r>
              <a:rPr lang="en-US" sz="3100" dirty="0"/>
              <a:t>ORSP JIT Process and procedures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84F17B-AB8E-78B5-305C-0372EC8152B7}"/>
              </a:ext>
            </a:extLst>
          </p:cNvPr>
          <p:cNvSpPr txBox="1"/>
          <p:nvPr/>
        </p:nvSpPr>
        <p:spPr>
          <a:xfrm>
            <a:off x="1274885" y="1565034"/>
            <a:ext cx="66645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is received and the Sponsored Programs Administrator will reach out to the PI.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PI, when ready to begin the process, will communicate and work collaboratively with the Sponsored Programs Administrator.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Sponsored Programs Administrator pulls the proposal file and verifies senior/key personnel on the grant and any sub-award collaborators. If a sub-award, the SPA will reach out to the sub for their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PI and each senior/key personnel will complete the other support document to the best of their knowledge and information. The SPA will verify this information.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information has been completed and finalized and IACUC/IRB information confirmed (if applicable), the SPA will compile the other support documents into a single file and submit.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2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41108B-E742-4013-8020-E7F35B97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23" y="509584"/>
            <a:ext cx="4304929" cy="5782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2BBB56-608F-7EB8-2F80-0053180E2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48" y="653554"/>
            <a:ext cx="4119228" cy="562934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CC642B2-B36A-B39B-3874-6F6DD384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182559"/>
            <a:ext cx="7962900" cy="1143000"/>
          </a:xfrm>
        </p:spPr>
        <p:txBody>
          <a:bodyPr/>
          <a:lstStyle/>
          <a:p>
            <a:r>
              <a:rPr lang="en-US" sz="3100" dirty="0"/>
              <a:t>Other Support Template</a:t>
            </a:r>
          </a:p>
        </p:txBody>
      </p:sp>
    </p:spTree>
    <p:extLst>
      <p:ext uri="{BB962C8B-B14F-4D97-AF65-F5344CB8AC3E}">
        <p14:creationId xmlns:p14="http://schemas.microsoft.com/office/powerpoint/2010/main" val="130984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2F2965-FBCC-36CF-A8BE-B0727A0BD2A7}"/>
              </a:ext>
            </a:extLst>
          </p:cNvPr>
          <p:cNvSpPr txBox="1">
            <a:spLocks/>
          </p:cNvSpPr>
          <p:nvPr/>
        </p:nvSpPr>
        <p:spPr>
          <a:xfrm>
            <a:off x="723900" y="72416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178B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Other Support Sample, </a:t>
            </a:r>
          </a:p>
          <a:p>
            <a:r>
              <a:rPr lang="en-US" sz="1500" dirty="0">
                <a:hlinkClick r:id="rId2"/>
              </a:rPr>
              <a:t>https://grants.nih.gov/grants/forms/other-support-format</a:t>
            </a:r>
            <a:endParaRPr lang="en-US" sz="1500" dirty="0"/>
          </a:p>
          <a:p>
            <a:endParaRPr lang="en-US" sz="1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C64FF2-0479-217D-C59C-AB236587A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87" y="927280"/>
            <a:ext cx="3857542" cy="53171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AA54A-C551-7A93-CE59-512B4DDC6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081" y="936383"/>
            <a:ext cx="3871451" cy="52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1409F0-6FEB-F366-6B1D-E3CBF1D3EA14}"/>
              </a:ext>
            </a:extLst>
          </p:cNvPr>
          <p:cNvSpPr txBox="1">
            <a:spLocks/>
          </p:cNvSpPr>
          <p:nvPr/>
        </p:nvSpPr>
        <p:spPr>
          <a:xfrm>
            <a:off x="723900" y="72416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rgbClr val="2178B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Other Support Sample, </a:t>
            </a:r>
          </a:p>
          <a:p>
            <a:r>
              <a:rPr lang="en-US" sz="1500" dirty="0">
                <a:hlinkClick r:id="rId2"/>
              </a:rPr>
              <a:t>https://grants.nih.gov/grants/forms/other-support-format</a:t>
            </a:r>
            <a:endParaRPr lang="en-US" sz="1500" dirty="0"/>
          </a:p>
          <a:p>
            <a:endParaRPr lang="en-US" sz="1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EDCB7B-5804-AB81-F648-96A978D69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002323"/>
            <a:ext cx="37719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3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535B-3125-8179-9FC5-258FE376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and Pending Support 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EDC8B18-74FB-3220-B3B2-7F06A9E3F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61" y="1383567"/>
            <a:ext cx="2798150" cy="19808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C736FA-9656-B4E8-768B-39068B6126EA}"/>
              </a:ext>
            </a:extLst>
          </p:cNvPr>
          <p:cNvCxnSpPr/>
          <p:nvPr/>
        </p:nvCxnSpPr>
        <p:spPr>
          <a:xfrm>
            <a:off x="457200" y="2101362"/>
            <a:ext cx="3781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E16954-3F41-CA3D-EF70-EF67387E882E}"/>
              </a:ext>
            </a:extLst>
          </p:cNvPr>
          <p:cNvCxnSpPr>
            <a:cxnSpLocks/>
          </p:cNvCxnSpPr>
          <p:nvPr/>
        </p:nvCxnSpPr>
        <p:spPr>
          <a:xfrm flipH="1">
            <a:off x="3804087" y="2533221"/>
            <a:ext cx="4132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69798BED-481F-B247-BBCF-D8F581D6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063" y="1579073"/>
            <a:ext cx="2756338" cy="17004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AB9E22-CFCE-7B24-2D03-CE88927A3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930" y="3429000"/>
            <a:ext cx="7346608" cy="276514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B24A2A-6D47-25BD-C5EB-F8530371E922}"/>
              </a:ext>
            </a:extLst>
          </p:cNvPr>
          <p:cNvCxnSpPr/>
          <p:nvPr/>
        </p:nvCxnSpPr>
        <p:spPr>
          <a:xfrm>
            <a:off x="646255" y="6093068"/>
            <a:ext cx="4439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74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30413</TotalTime>
  <Words>519</Words>
  <Application>Microsoft Office PowerPoint</Application>
  <PresentationFormat>On-screen Show (4:3)</PresentationFormat>
  <Paragraphs>48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Agenda</vt:lpstr>
      <vt:lpstr>What IS Just in Time (JIT)? </vt:lpstr>
      <vt:lpstr>Overview of the NIH JIT PRocess</vt:lpstr>
      <vt:lpstr>ORSP JIT Process and procedures</vt:lpstr>
      <vt:lpstr>Other Support Template</vt:lpstr>
      <vt:lpstr>PowerPoint Presentation</vt:lpstr>
      <vt:lpstr>PowerPoint Presentation</vt:lpstr>
      <vt:lpstr>Current and Pending Support </vt:lpstr>
      <vt:lpstr>Current and Pending Support </vt:lpstr>
      <vt:lpstr>Current Support </vt:lpstr>
      <vt:lpstr>Pending Support </vt:lpstr>
      <vt:lpstr>PowerPoint Presentation</vt:lpstr>
      <vt:lpstr>PowerPoint Presentation</vt:lpstr>
    </vt:vector>
  </TitlesOfParts>
  <Company>Fleishman-Hillard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NEOMED TEMPLATE</dc:title>
  <dc:creator>Matt Weir</dc:creator>
  <cp:lastModifiedBy>Angelina Steiner</cp:lastModifiedBy>
  <cp:revision>319</cp:revision>
  <cp:lastPrinted>2023-10-10T15:02:18Z</cp:lastPrinted>
  <dcterms:created xsi:type="dcterms:W3CDTF">2011-06-07T20:41:54Z</dcterms:created>
  <dcterms:modified xsi:type="dcterms:W3CDTF">2024-01-09T19:56:16Z</dcterms:modified>
</cp:coreProperties>
</file>